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B072B-38DF-41FE-8AF7-732D579DA1CB}" type="datetimeFigureOut">
              <a:rPr lang="bg-BG" smtClean="0"/>
              <a:t>9.3.2012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FF422-DFA7-40F7-B965-A7BE7C1BDCA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884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FF422-DFA7-40F7-B965-A7BE7C1BDCAC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5798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4CD7-02F2-4041-92F4-7EF35F0E1F34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46C1-3941-4080-AF1E-DCE9876213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3C6D-326D-4367-ADD4-6CDF53434658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11FD-3E87-4C89-97D1-7C84256DB92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C64A-92B0-4523-BAF7-754ABD03E3A1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DDE3-632D-4E6C-9217-D13116BCB94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7505-C8DA-40D9-85B6-0825FBA51C3C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A9D9-03CB-4F56-AC8C-CACAA007CCA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5F3F-9BD0-4762-BC83-DCF9A754BBFC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7A49-2886-42D6-822A-29C286DC87E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4188-E0A4-41A2-A3C5-A9D480371D9B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CEC9-5C85-4401-AD1E-97E28F395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A788-5270-4771-B31D-D27B49AB1757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28AC-0792-48B2-A7D2-F5F6CAAA70E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C9F6-2125-4F8E-9EC5-A75D3B1F9993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8F5E-06AF-49DE-B135-5CE25A8720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0F9C-A8F2-4615-BCB7-F948F77177A9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E683-EE1C-4AF0-AE90-1BCB1C5F5D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9F5-B800-4BC7-A51C-7D80AE945898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AC27-2B5A-473F-BDFF-13972A2E8E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5EF3-3E67-4F1F-A47F-209C179D387D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40F8-4D60-455C-8C93-BEA3C5BC2B8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BCC40-2097-4764-95F6-0857730A7BE7}" type="datetimeFigureOut">
              <a:rPr lang="th-TH"/>
              <a:pPr>
                <a:defRPr/>
              </a:pPr>
              <a:t>09/03/55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BFF9-A6FA-437C-B6E9-9684139980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620688"/>
            <a:ext cx="5562600" cy="2304256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Неравенства, свеждащи се до линейни</a:t>
            </a:r>
            <a:endParaRPr lang="th-TH" sz="6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4437112"/>
            <a:ext cx="4392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dirty="0" smtClean="0"/>
              <a:t>Автори: </a:t>
            </a:r>
          </a:p>
          <a:p>
            <a:pPr algn="ctr"/>
            <a:r>
              <a:rPr lang="bg-BG" dirty="0" smtClean="0"/>
              <a:t>Таня Русковска </a:t>
            </a:r>
          </a:p>
          <a:p>
            <a:pPr algn="ctr"/>
            <a:r>
              <a:rPr lang="bg-BG" dirty="0" smtClean="0"/>
              <a:t>и </a:t>
            </a:r>
          </a:p>
          <a:p>
            <a:pPr algn="ctr"/>
            <a:r>
              <a:rPr lang="bg-BG" dirty="0" smtClean="0"/>
              <a:t>Елена Папалюгова </a:t>
            </a:r>
          </a:p>
          <a:p>
            <a:pPr algn="ctr"/>
            <a:r>
              <a:rPr lang="en-US" dirty="0" smtClean="0"/>
              <a:t>VII</a:t>
            </a:r>
            <a:r>
              <a:rPr lang="bg-BG" dirty="0" smtClean="0"/>
              <a:t>а клас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bg-BG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Линейни неравенства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988840"/>
            <a:ext cx="2664296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Неравенство</a:t>
            </a:r>
            <a:endParaRPr lang="bg-BG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46607" y="1988840"/>
            <a:ext cx="2664296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Уравнение</a:t>
            </a:r>
            <a:endParaRPr lang="bg-BG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755576" y="2852936"/>
            <a:ext cx="7560840" cy="646331"/>
            <a:chOff x="755576" y="2852936"/>
            <a:chExt cx="7560840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755576" y="2852936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3x – 7 &gt; 5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88024" y="2852936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3x – 7 = 5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55576" y="3429000"/>
            <a:ext cx="7560840" cy="646331"/>
            <a:chOff x="755576" y="3429000"/>
            <a:chExt cx="7560840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755576" y="3429000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3x &gt; 5 +7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88024" y="3429000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3x = 5 +7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55576" y="3985900"/>
            <a:ext cx="7560840" cy="646331"/>
            <a:chOff x="755576" y="3985900"/>
            <a:chExt cx="7560840" cy="646331"/>
          </a:xfrm>
        </p:grpSpPr>
        <p:sp>
          <p:nvSpPr>
            <p:cNvPr id="10" name="TextBox 9"/>
            <p:cNvSpPr txBox="1"/>
            <p:nvPr/>
          </p:nvSpPr>
          <p:spPr>
            <a:xfrm>
              <a:off x="755576" y="3985900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3x &gt; 12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8024" y="3985900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3x = 12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27584" y="4561964"/>
            <a:ext cx="7560840" cy="646331"/>
            <a:chOff x="827584" y="4561964"/>
            <a:chExt cx="7560840" cy="646331"/>
          </a:xfrm>
        </p:grpSpPr>
        <p:sp>
          <p:nvSpPr>
            <p:cNvPr id="11" name="TextBox 10"/>
            <p:cNvSpPr txBox="1"/>
            <p:nvPr/>
          </p:nvSpPr>
          <p:spPr>
            <a:xfrm>
              <a:off x="827584" y="4561964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x</a:t>
              </a:r>
              <a:r>
                <a:rPr lang="en-US" sz="3600" dirty="0" smtClean="0"/>
                <a:t> &gt; 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60032" y="4561964"/>
              <a:ext cx="35283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x</a:t>
              </a:r>
              <a:r>
                <a:rPr lang="en-US" sz="3600" dirty="0" smtClean="0"/>
                <a:t> =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681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1000"/>
            <a:ext cx="7543800" cy="6858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bg-BG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Линейни неравенства</a:t>
            </a:r>
            <a:endParaRPr lang="th-TH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75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99592" y="1988840"/>
                <a:ext cx="7560840" cy="1152128"/>
              </a:xfrm>
            </p:spPr>
            <p:txBody>
              <a:bodyPr/>
              <a:lstStyle/>
              <a:p>
                <a:r>
                  <a:rPr lang="ru-RU" sz="4000" dirty="0" smtClean="0">
                    <a:solidFill>
                      <a:schemeClr val="tx1"/>
                    </a:solidFill>
                    <a:cs typeface="Cordia New" pitchFamily="34" charset="-34"/>
                  </a:rPr>
                  <a:t>Неравенството, еквивалентно на </a:t>
                </a:r>
                <a:r>
                  <a:rPr lang="ru-RU" sz="4000" b="1" dirty="0" smtClean="0">
                    <a:solidFill>
                      <a:schemeClr val="tx1"/>
                    </a:solidFill>
                    <a:cs typeface="Cordia New" pitchFamily="34" charset="-34"/>
                  </a:rPr>
                  <a:t>х</a:t>
                </a:r>
                <a14:m>
                  <m:oMath xmlns:m="http://schemas.openxmlformats.org/officeDocument/2006/math">
                    <m:r>
                      <a:rPr lang="bg-BG" sz="4000" b="1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ordia New" pitchFamily="34" charset="-34"/>
                      </a:rPr>
                      <m:t> </m:t>
                    </m:r>
                    <m:r>
                      <a:rPr lang="ru-RU" sz="4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ordia New" pitchFamily="34" charset="-34"/>
                      </a:rPr>
                      <m:t>∈</m:t>
                    </m:r>
                    <m:r>
                      <a:rPr lang="bg-BG" sz="40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Cordia New" pitchFamily="34" charset="-34"/>
                      </a:rPr>
                      <m:t> </m:t>
                    </m:r>
                  </m:oMath>
                </a14:m>
                <a:r>
                  <a:rPr lang="ru-RU" sz="4000" b="1" dirty="0" smtClean="0">
                    <a:solidFill>
                      <a:schemeClr val="tx1"/>
                    </a:solidFill>
                    <a:cs typeface="Cordia New" pitchFamily="34" charset="-34"/>
                  </a:rPr>
                  <a:t>(</a:t>
                </a:r>
                <a:r>
                  <a:rPr lang="ru-RU" sz="4000" b="1" dirty="0">
                    <a:solidFill>
                      <a:schemeClr val="tx1"/>
                    </a:solidFill>
                    <a:cs typeface="Cordia New" pitchFamily="34" charset="-34"/>
                  </a:rPr>
                  <a:t>2; + ∞</a:t>
                </a:r>
                <a:r>
                  <a:rPr lang="ru-RU" sz="4000" b="1" dirty="0" smtClean="0">
                    <a:solidFill>
                      <a:schemeClr val="tx1"/>
                    </a:solidFill>
                    <a:cs typeface="Cordia New" pitchFamily="34" charset="-34"/>
                  </a:rPr>
                  <a:t>) </a:t>
                </a:r>
                <a:r>
                  <a:rPr lang="ru-RU" sz="4000" dirty="0" smtClean="0">
                    <a:solidFill>
                      <a:schemeClr val="tx1"/>
                    </a:solidFill>
                    <a:cs typeface="Cordia New" pitchFamily="34" charset="-34"/>
                  </a:rPr>
                  <a:t>е:</a:t>
                </a:r>
              </a:p>
            </p:txBody>
          </p:sp>
        </mc:Choice>
        <mc:Fallback>
          <p:sp>
            <p:nvSpPr>
              <p:cNvPr id="3075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99592" y="1988840"/>
                <a:ext cx="7560840" cy="1152128"/>
              </a:xfrm>
              <a:blipFill rotWithShape="1">
                <a:blip r:embed="rId2"/>
                <a:stretch>
                  <a:fillRect l="-1129" t="-9524" r="-2500" b="-3650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50771" y="4253283"/>
            <a:ext cx="43204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975007" y="4181275"/>
            <a:ext cx="108012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2" name="Oval 11"/>
          <p:cNvSpPr/>
          <p:nvPr/>
        </p:nvSpPr>
        <p:spPr>
          <a:xfrm>
            <a:off x="4947115" y="4181275"/>
            <a:ext cx="108012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11" name="Arc 10"/>
          <p:cNvSpPr/>
          <p:nvPr/>
        </p:nvSpPr>
        <p:spPr>
          <a:xfrm flipH="1">
            <a:off x="5004048" y="3677219"/>
            <a:ext cx="3456384" cy="115212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14" name="Straight Connector 13"/>
          <p:cNvCxnSpPr/>
          <p:nvPr/>
        </p:nvCxnSpPr>
        <p:spPr>
          <a:xfrm>
            <a:off x="6660232" y="3605211"/>
            <a:ext cx="144016" cy="720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660232" y="3677219"/>
            <a:ext cx="144016" cy="803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30991" y="446930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bg-BG" dirty="0"/>
          </a:p>
        </p:txBody>
      </p:sp>
      <p:sp>
        <p:nvSpPr>
          <p:cNvPr id="19" name="TextBox 18"/>
          <p:cNvSpPr txBox="1"/>
          <p:nvPr/>
        </p:nvSpPr>
        <p:spPr>
          <a:xfrm>
            <a:off x="4839103" y="4469307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bg-BG" dirty="0"/>
          </a:p>
        </p:txBody>
      </p:sp>
      <p:sp>
        <p:nvSpPr>
          <p:cNvPr id="18" name="TextBox 17"/>
          <p:cNvSpPr txBox="1"/>
          <p:nvPr/>
        </p:nvSpPr>
        <p:spPr>
          <a:xfrm>
            <a:off x="3275856" y="5580529"/>
            <a:ext cx="2283327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X &gt; 2</a:t>
            </a:r>
            <a:endParaRPr lang="bg-BG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bg-BG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Линейни неравенства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465620"/>
            <a:ext cx="2664296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Неравенство</a:t>
            </a:r>
            <a:endParaRPr lang="bg-BG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46607" y="1484784"/>
            <a:ext cx="2664296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Уравнение</a:t>
            </a:r>
            <a:endParaRPr lang="bg-BG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80372" y="5395754"/>
                <a:ext cx="1766830" cy="4985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 algn="ctr">
                  <a:lnSpc>
                    <a:spcPct val="110000"/>
                  </a:lnSpc>
                  <a:buNone/>
                </a:pPr>
                <a:r>
                  <a:rPr lang="en-US" sz="2400" b="1" dirty="0"/>
                  <a:t>y </a:t>
                </a:r>
                <a14:m>
                  <m:oMath xmlns:m="http://schemas.openxmlformats.org/officeDocument/2006/math">
                    <m:r>
                      <a:rPr lang="ru-RU" sz="2400" b="1" i="1">
                        <a:latin typeface="Cambria Math"/>
                        <a:ea typeface="Cambria Math"/>
                        <a:cs typeface="Cordia New" pitchFamily="34" charset="-34"/>
                      </a:rPr>
                      <m:t>∈</m:t>
                    </m:r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b="1" dirty="0"/>
                  <a:t>[9; + ∞)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372" y="5395754"/>
                <a:ext cx="1766830" cy="498598"/>
              </a:xfrm>
              <a:prstGeom prst="rect">
                <a:avLst/>
              </a:prstGeom>
              <a:blipFill rotWithShape="1">
                <a:blip r:embed="rId2"/>
                <a:stretch>
                  <a:fillRect l="-4828" t="-7317" r="-4828" b="-21951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683568" y="2204864"/>
            <a:ext cx="7795387" cy="680398"/>
            <a:chOff x="683568" y="2204864"/>
            <a:chExt cx="7795387" cy="68039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683568" y="2204864"/>
                  <a:ext cx="3600400" cy="625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2400" b="1" dirty="0"/>
                    <a:t>  ≥ </a:t>
                  </a:r>
                  <a:r>
                    <a:rPr lang="en-US" sz="2400" b="1" dirty="0" smtClean="0"/>
                    <a:t>1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3568" y="2204864"/>
                  <a:ext cx="3600400" cy="62581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8824"/>
                  </a:stretch>
                </a:blipFill>
              </p:spPr>
              <p:txBody>
                <a:bodyPr/>
                <a:lstStyle/>
                <a:p>
                  <a:r>
                    <a:rPr lang="bg-BG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78555" y="2259450"/>
                  <a:ext cx="3600400" cy="625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2400" b="1" dirty="0"/>
                    <a:t>  </a:t>
                  </a:r>
                  <a:r>
                    <a:rPr lang="en-US" sz="2400" b="1" dirty="0" smtClean="0"/>
                    <a:t>= 1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8555" y="2259450"/>
                  <a:ext cx="3600400" cy="62581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b="-8824"/>
                  </a:stretch>
                </a:blipFill>
              </p:spPr>
              <p:txBody>
                <a:bodyPr/>
                <a:lstStyle/>
                <a:p>
                  <a:r>
                    <a:rPr lang="bg-B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" name="Group 29"/>
          <p:cNvGrpSpPr/>
          <p:nvPr/>
        </p:nvGrpSpPr>
        <p:grpSpPr>
          <a:xfrm>
            <a:off x="755576" y="2885262"/>
            <a:ext cx="7840996" cy="625812"/>
            <a:chOff x="755576" y="2885262"/>
            <a:chExt cx="7840996" cy="625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55576" y="2885262"/>
                  <a:ext cx="3672408" cy="625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2400" b="1" dirty="0"/>
                    <a:t> ≥ </a:t>
                  </a:r>
                  <a:r>
                    <a:rPr lang="en-US" sz="2400" b="1" dirty="0" smtClean="0"/>
                    <a:t>1   | .12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576" y="2885262"/>
                  <a:ext cx="3672408" cy="62581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7767"/>
                  </a:stretch>
                </a:blipFill>
              </p:spPr>
              <p:txBody>
                <a:bodyPr/>
                <a:lstStyle/>
                <a:p>
                  <a:r>
                    <a:rPr lang="bg-BG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924164" y="2885262"/>
                  <a:ext cx="3672408" cy="6258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 −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a14:m>
                  <a:r>
                    <a:rPr lang="en-US" sz="2400" b="1" dirty="0"/>
                    <a:t> </a:t>
                  </a:r>
                  <a:r>
                    <a:rPr lang="en-US" sz="2400" b="1" dirty="0" smtClean="0"/>
                    <a:t>= 1   | .12</a:t>
                  </a:r>
                  <a:endParaRPr lang="en-US" sz="2400" b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4164" y="2885262"/>
                  <a:ext cx="3672408" cy="62581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7767"/>
                  </a:stretch>
                </a:blipFill>
              </p:spPr>
              <p:txBody>
                <a:bodyPr/>
                <a:lstStyle/>
                <a:p>
                  <a:r>
                    <a:rPr lang="bg-BG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/>
          <p:cNvGrpSpPr/>
          <p:nvPr/>
        </p:nvGrpSpPr>
        <p:grpSpPr>
          <a:xfrm>
            <a:off x="827584" y="3645023"/>
            <a:ext cx="7768988" cy="461666"/>
            <a:chOff x="827584" y="3645023"/>
            <a:chExt cx="7768988" cy="461666"/>
          </a:xfrm>
        </p:grpSpPr>
        <p:sp>
          <p:nvSpPr>
            <p:cNvPr id="9" name="TextBox 8"/>
            <p:cNvSpPr txBox="1"/>
            <p:nvPr/>
          </p:nvSpPr>
          <p:spPr>
            <a:xfrm>
              <a:off x="827584" y="3645024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4y – </a:t>
              </a:r>
              <a:r>
                <a:rPr lang="en-US" sz="2400" b="1" dirty="0" smtClean="0"/>
                <a:t>3(y-1</a:t>
              </a:r>
              <a:r>
                <a:rPr lang="en-US" sz="2400" b="1" dirty="0"/>
                <a:t>) ≥ </a:t>
              </a:r>
              <a:r>
                <a:rPr lang="en-US" sz="2400" b="1" dirty="0" smtClean="0"/>
                <a:t>12</a:t>
              </a:r>
              <a:endParaRPr lang="en-US" sz="2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96172" y="3645023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4y – </a:t>
              </a:r>
              <a:r>
                <a:rPr lang="en-US" sz="2400" b="1" dirty="0" smtClean="0"/>
                <a:t>3(y-1</a:t>
              </a:r>
              <a:r>
                <a:rPr lang="en-US" sz="2400" b="1" dirty="0"/>
                <a:t>) </a:t>
              </a:r>
              <a:r>
                <a:rPr lang="en-US" sz="2400" b="1" dirty="0" smtClean="0"/>
                <a:t>= 12</a:t>
              </a:r>
              <a:endParaRPr lang="en-US" sz="24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27584" y="4263479"/>
            <a:ext cx="7768988" cy="461665"/>
            <a:chOff x="827584" y="4263479"/>
            <a:chExt cx="7768988" cy="461665"/>
          </a:xfrm>
        </p:grpSpPr>
        <p:sp>
          <p:nvSpPr>
            <p:cNvPr id="10" name="TextBox 9"/>
            <p:cNvSpPr txBox="1"/>
            <p:nvPr/>
          </p:nvSpPr>
          <p:spPr>
            <a:xfrm>
              <a:off x="827584" y="4263479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4y – 3y + 3 ≥ </a:t>
              </a:r>
              <a:r>
                <a:rPr lang="en-US" sz="2400" b="1" dirty="0" smtClean="0"/>
                <a:t>12</a:t>
              </a:r>
              <a:endParaRPr lang="en-US" sz="24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96172" y="4263479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4y – 3y + 3 </a:t>
              </a:r>
              <a:r>
                <a:rPr lang="en-US" sz="2400" b="1" dirty="0" smtClean="0"/>
                <a:t>= 12</a:t>
              </a:r>
              <a:endParaRPr lang="en-US" sz="2400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827584" y="4839543"/>
            <a:ext cx="7776864" cy="461665"/>
            <a:chOff x="827584" y="4839543"/>
            <a:chExt cx="7776864" cy="461665"/>
          </a:xfrm>
        </p:grpSpPr>
        <p:sp>
          <p:nvSpPr>
            <p:cNvPr id="11" name="TextBox 10"/>
            <p:cNvSpPr txBox="1"/>
            <p:nvPr/>
          </p:nvSpPr>
          <p:spPr>
            <a:xfrm>
              <a:off x="827584" y="4839543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y ≥ </a:t>
              </a:r>
              <a:r>
                <a:rPr lang="en-US" sz="2400" b="1" dirty="0" smtClean="0"/>
                <a:t>9</a:t>
              </a:r>
              <a:endParaRPr lang="en-US" sz="24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4048" y="4839543"/>
              <a:ext cx="3600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y </a:t>
              </a:r>
              <a:r>
                <a:rPr lang="en-US" sz="2400" b="1" dirty="0" smtClean="0"/>
                <a:t>= 9</a:t>
              </a:r>
              <a:endParaRPr lang="en-US" sz="2400" b="1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850771" y="5403579"/>
            <a:ext cx="5257656" cy="1356953"/>
            <a:chOff x="1850771" y="5403579"/>
            <a:chExt cx="5257656" cy="1356953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850771" y="6146140"/>
              <a:ext cx="43204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3975007" y="6074132"/>
              <a:ext cx="10801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5544108" y="6074132"/>
              <a:ext cx="10801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30991" y="6218148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bg-BG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36096" y="623731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9</a:t>
              </a:r>
              <a:endParaRPr lang="bg-BG" dirty="0"/>
            </a:p>
          </p:txBody>
        </p:sp>
        <p:sp>
          <p:nvSpPr>
            <p:cNvPr id="36" name="Bent-Up Arrow 35"/>
            <p:cNvSpPr/>
            <p:nvPr/>
          </p:nvSpPr>
          <p:spPr>
            <a:xfrm rot="16200000" flipV="1">
              <a:off x="5963407" y="5020284"/>
              <a:ext cx="761725" cy="1528315"/>
            </a:xfrm>
            <a:prstGeom prst="bentUpArrow">
              <a:avLst>
                <a:gd name="adj1" fmla="val 9646"/>
                <a:gd name="adj2" fmla="val 23822"/>
                <a:gd name="adj3" fmla="val 21259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79415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bg-BG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Линейни неравенства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1547664" y="1556792"/>
            <a:ext cx="2664296" cy="5232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/>
              <a:t>Неравенство</a:t>
            </a:r>
            <a:endParaRPr lang="bg-BG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1640" y="2492896"/>
                <a:ext cx="31683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(x - 2)(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</m:t>
                    </m:r>
                  </m:oMath>
                </a14:m>
                <a:r>
                  <a:rPr lang="en-US" dirty="0"/>
                  <a:t>) &gt; 0</a:t>
                </a:r>
                <a:endParaRPr lang="bg-BG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492896"/>
                <a:ext cx="3168352" cy="523220"/>
              </a:xfrm>
              <a:prstGeom prst="rect">
                <a:avLst/>
              </a:prstGeom>
              <a:blipFill rotWithShape="1">
                <a:blip r:embed="rId2"/>
                <a:stretch>
                  <a:fillRect l="-385" t="-11628" r="-385" b="-31395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6104" y="3160132"/>
                <a:ext cx="3995936" cy="53296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b="1" dirty="0"/>
                  <a:t> + 1 &gt; 0 </a:t>
                </a:r>
                <a:r>
                  <a:rPr lang="bg-BG" b="1" dirty="0"/>
                  <a:t>за всяко </a:t>
                </a:r>
                <a:r>
                  <a:rPr lang="bg-BG" b="1" dirty="0" smtClean="0"/>
                  <a:t>х</a:t>
                </a:r>
                <a:endParaRPr lang="bg-BG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104" y="3160132"/>
                <a:ext cx="3995936" cy="532966"/>
              </a:xfrm>
              <a:prstGeom prst="rect">
                <a:avLst/>
              </a:prstGeom>
              <a:blipFill rotWithShape="1">
                <a:blip r:embed="rId3"/>
                <a:stretch>
                  <a:fillRect t="-8889" b="-2777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1520" y="3880212"/>
                <a:ext cx="54726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(x - 2)(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</m:t>
                    </m:r>
                  </m:oMath>
                </a14:m>
                <a:r>
                  <a:rPr lang="en-US" dirty="0"/>
                  <a:t>) &gt; 0    | 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</m:t>
                    </m:r>
                  </m:oMath>
                </a14:m>
                <a:r>
                  <a:rPr lang="en-US" dirty="0"/>
                  <a:t>) &gt; </a:t>
                </a:r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880212"/>
                <a:ext cx="5472608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1002" t="-11765" r="-1002" b="-32941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168116" y="4529011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dirty="0" smtClean="0"/>
              <a:t> – 2 &gt; 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48136" y="5085184"/>
            <a:ext cx="1359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  <a:r>
              <a:rPr lang="en-US" dirty="0" smtClean="0"/>
              <a:t> &gt; </a:t>
            </a:r>
            <a:r>
              <a:rPr lang="en-US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36440" y="5608404"/>
                <a:ext cx="3079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x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/>
                        <a:ea typeface="Cambria Math"/>
                        <a:cs typeface="Cordia New" pitchFamily="34" charset="-34"/>
                      </a:rPr>
                      <m:t>∈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/>
                  <a:t>2; + ∞)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440" y="5608404"/>
                <a:ext cx="3079576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3851920" y="4705980"/>
            <a:ext cx="6624736" cy="1387316"/>
            <a:chOff x="4427984" y="4922004"/>
            <a:chExt cx="6624736" cy="138731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4427984" y="5570076"/>
              <a:ext cx="43204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552220" y="5498068"/>
              <a:ext cx="10801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7524328" y="5498068"/>
              <a:ext cx="108012" cy="14401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dirty="0"/>
            </a:p>
          </p:txBody>
        </p:sp>
        <p:sp>
          <p:nvSpPr>
            <p:cNvPr id="17" name="Arc 16"/>
            <p:cNvSpPr/>
            <p:nvPr/>
          </p:nvSpPr>
          <p:spPr>
            <a:xfrm flipH="1">
              <a:off x="7596336" y="4994012"/>
              <a:ext cx="3456384" cy="1152128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9252520" y="4922004"/>
              <a:ext cx="144016" cy="7200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9252520" y="4994012"/>
              <a:ext cx="144016" cy="8039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408204" y="578610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0</a:t>
              </a:r>
              <a:endParaRPr lang="bg-BG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16316" y="578610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endParaRPr lang="bg-BG" dirty="0"/>
            </a:p>
          </p:txBody>
        </p:sp>
      </p:grpSp>
    </p:spTree>
    <p:extLst>
      <p:ext uri="{BB962C8B-B14F-4D97-AF65-F5344CB8AC3E}">
        <p14:creationId xmlns:p14="http://schemas.microsoft.com/office/powerpoint/2010/main" val="5783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1143000"/>
          </a:xfrm>
        </p:spPr>
        <p:txBody>
          <a:bodyPr/>
          <a:lstStyle/>
          <a:p>
            <a:r>
              <a:rPr lang="bg-BG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Линейни неравенства</a:t>
            </a:r>
            <a:endParaRPr lang="bg-B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15616" y="1681644"/>
                <a:ext cx="72008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(3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/>
                          </a:rPr>
                          <m:t> −1)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2 </m:t>
                        </m:r>
                      </m:sup>
                    </m:sSup>
                  </m:oMath>
                </a14:m>
                <a:r>
                  <a:rPr lang="en-US" sz="3600" dirty="0" smtClean="0"/>
                  <a:t>- (3x - 1)(3x + 1) &gt; -4</a:t>
                </a:r>
                <a:endParaRPr lang="bg-BG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681644"/>
                <a:ext cx="7200800" cy="646331"/>
              </a:xfrm>
              <a:prstGeom prst="rect">
                <a:avLst/>
              </a:prstGeom>
              <a:blipFill rotWithShape="1">
                <a:blip r:embed="rId2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19672" y="2401724"/>
                <a:ext cx="56886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bg-BG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9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 - 6x + 1 -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9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/>
                  <a:t> + 1 &gt; -4</a:t>
                </a:r>
                <a:endParaRPr lang="bg-BG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401724"/>
                <a:ext cx="5688632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r="-857" b="-34906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691680" y="3070701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- 6x + 2 &gt; -4</a:t>
            </a:r>
            <a:endParaRPr lang="bg-BG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3790781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- 6x &gt; -4 -2</a:t>
            </a:r>
            <a:endParaRPr lang="bg-BG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4510861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- 6x &gt; -6</a:t>
            </a:r>
            <a:endParaRPr lang="bg-BG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35696" y="5097958"/>
            <a:ext cx="5688632" cy="923330"/>
            <a:chOff x="1835696" y="4873748"/>
            <a:chExt cx="5688632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1835696" y="4873748"/>
              <a:ext cx="56886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x    1</a:t>
              </a:r>
              <a:endParaRPr lang="bg-BG" sz="5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27984" y="5099604"/>
              <a:ext cx="504056" cy="504056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smtClean="0">
                  <a:solidFill>
                    <a:schemeClr val="tx1"/>
                  </a:solidFill>
                </a:rPr>
                <a:t>&lt;</a:t>
              </a:r>
              <a:endParaRPr lang="bg-BG" sz="5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413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bg-BG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Линейни неравенства</a:t>
            </a:r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63889"/>
              </p:ext>
            </p:extLst>
          </p:nvPr>
        </p:nvGraphicFramePr>
        <p:xfrm>
          <a:off x="1259632" y="1506836"/>
          <a:ext cx="6744072" cy="4586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2036"/>
                <a:gridCol w="3372036"/>
              </a:tblGrid>
              <a:tr h="928112"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 smtClean="0"/>
                        <a:t>За изразите А и В</a:t>
                      </a:r>
                      <a:r>
                        <a:rPr lang="bg-BG" sz="2400" b="1" baseline="0" dirty="0" smtClean="0"/>
                        <a:t> могат да се образуват следните твърдения: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 smtClean="0"/>
                        <a:t>Отрицанието на тези твърдения: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5662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 &gt; B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 ≤ B</a:t>
                      </a:r>
                      <a:endParaRPr lang="bg-BG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62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 ≥ B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 &lt; B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62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 &lt; B 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 ≥ B</a:t>
                      </a:r>
                      <a:endParaRPr lang="bg-BG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62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 ≤ B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 &gt; B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62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 = B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 ≠ B</a:t>
                      </a:r>
                      <a:endParaRPr lang="bg-BG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6629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 ≠ B</a:t>
                      </a:r>
                      <a:endParaRPr lang="bg-BG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 = B</a:t>
                      </a:r>
                      <a:endParaRPr lang="bg-BG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bg-BG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Линейни неравенства</a:t>
            </a:r>
            <a:endParaRPr lang="bg-BG" dirty="0"/>
          </a:p>
        </p:txBody>
      </p:sp>
      <p:sp>
        <p:nvSpPr>
          <p:cNvPr id="4" name="TextBox 3"/>
          <p:cNvSpPr txBox="1"/>
          <p:nvPr/>
        </p:nvSpPr>
        <p:spPr>
          <a:xfrm>
            <a:off x="539551" y="1844824"/>
            <a:ext cx="4945155" cy="1815882"/>
          </a:xfrm>
          <a:prstGeom prst="rect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е по-малко или равно на В,</a:t>
            </a:r>
          </a:p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не е по-голямо от В,</a:t>
            </a:r>
          </a:p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не е повече от В,</a:t>
            </a:r>
          </a:p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е най-много В</a:t>
            </a:r>
          </a:p>
        </p:txBody>
      </p:sp>
      <p:sp>
        <p:nvSpPr>
          <p:cNvPr id="5" name="Notched Right Arrow 4"/>
          <p:cNvSpPr/>
          <p:nvPr/>
        </p:nvSpPr>
        <p:spPr>
          <a:xfrm>
            <a:off x="5607019" y="2464733"/>
            <a:ext cx="936104" cy="576064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2276872"/>
            <a:ext cx="2160240" cy="954107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записваме</a:t>
            </a:r>
          </a:p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А ≤ В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293096"/>
            <a:ext cx="4945155" cy="1815882"/>
          </a:xfrm>
          <a:prstGeom prst="rect">
            <a:avLst/>
          </a:prstGeom>
          <a:solidFill>
            <a:srgbClr val="00B0F0"/>
          </a:solidFill>
          <a:ln>
            <a:solidFill>
              <a:srgbClr val="FFC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е по-голямо или равно на В,</a:t>
            </a:r>
          </a:p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не е по-малко от В,</a:t>
            </a:r>
          </a:p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е най-малко В,</a:t>
            </a:r>
          </a:p>
          <a:p>
            <a:pPr algn="ctr"/>
            <a:r>
              <a:rPr lang="bg-BG" sz="2800" dirty="0" smtClean="0">
                <a:solidFill>
                  <a:schemeClr val="tx1"/>
                </a:solidFill>
              </a:rPr>
              <a:t>А е поне В</a:t>
            </a:r>
          </a:p>
        </p:txBody>
      </p:sp>
      <p:sp>
        <p:nvSpPr>
          <p:cNvPr id="8" name="Notched Right Arrow 7"/>
          <p:cNvSpPr/>
          <p:nvPr/>
        </p:nvSpPr>
        <p:spPr>
          <a:xfrm>
            <a:off x="5607019" y="4725144"/>
            <a:ext cx="936104" cy="576064"/>
          </a:xfrm>
          <a:prstGeom prst="notch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0232" y="4509120"/>
            <a:ext cx="2160240" cy="954107"/>
          </a:xfrm>
          <a:prstGeom prst="rect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записваме</a:t>
            </a:r>
          </a:p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А ≥ В</a:t>
            </a:r>
            <a:endParaRPr lang="bg-BG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чёл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пчёлка</Template>
  <TotalTime>92</TotalTime>
  <Words>436</Words>
  <Application>Microsoft Office PowerPoint</Application>
  <PresentationFormat>On-screen Show (4:3)</PresentationFormat>
  <Paragraphs>85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пчёлка</vt:lpstr>
      <vt:lpstr>Неравенства, свеждащи се до линейни</vt:lpstr>
      <vt:lpstr>Линейни неравенства</vt:lpstr>
      <vt:lpstr>Линейни неравенства</vt:lpstr>
      <vt:lpstr>Линейни неравенства</vt:lpstr>
      <vt:lpstr>Линейни неравенства</vt:lpstr>
      <vt:lpstr>Линейни неравенства</vt:lpstr>
      <vt:lpstr>Линейни неравенства</vt:lpstr>
      <vt:lpstr>Линейни неравенства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Неравенства, свеждащи се до линейни</dc:title>
  <dc:subject>шаблон</dc:subject>
  <dc:creator>Admin</dc:creator>
  <dc:description>З.В. Александрова  http://aida.ucoz.ru</dc:description>
  <cp:lastModifiedBy>Admin</cp:lastModifiedBy>
  <cp:revision>13</cp:revision>
  <dcterms:created xsi:type="dcterms:W3CDTF">2012-03-04T19:11:03Z</dcterms:created>
  <dcterms:modified xsi:type="dcterms:W3CDTF">2012-03-09T14:20:37Z</dcterms:modified>
</cp:coreProperties>
</file>