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9"/>
  </p:notesMasterIdLst>
  <p:sldIdLst>
    <p:sldId id="256" r:id="rId2"/>
    <p:sldId id="280" r:id="rId3"/>
    <p:sldId id="265" r:id="rId4"/>
    <p:sldId id="257" r:id="rId5"/>
    <p:sldId id="258" r:id="rId6"/>
    <p:sldId id="275" r:id="rId7"/>
    <p:sldId id="266" r:id="rId8"/>
    <p:sldId id="260" r:id="rId9"/>
    <p:sldId id="267" r:id="rId10"/>
    <p:sldId id="261" r:id="rId11"/>
    <p:sldId id="262" r:id="rId12"/>
    <p:sldId id="276" r:id="rId13"/>
    <p:sldId id="279" r:id="rId14"/>
    <p:sldId id="278" r:id="rId15"/>
    <p:sldId id="277" r:id="rId16"/>
    <p:sldId id="274" r:id="rId17"/>
    <p:sldId id="270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809" autoAdjust="0"/>
  </p:normalViewPr>
  <p:slideViewPr>
    <p:cSldViewPr>
      <p:cViewPr>
        <p:scale>
          <a:sx n="47" d="100"/>
          <a:sy n="47" d="100"/>
        </p:scale>
        <p:origin x="-1140" y="1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7D427E-BFE2-4D53-B8AB-D73A0892FF0C}" type="datetimeFigureOut">
              <a:rPr lang="ru-RU" smtClean="0"/>
              <a:pPr/>
              <a:t>31.01.2015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17449F-0F36-4B23-BA9A-BFF047E682D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32919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17449F-0F36-4B23-BA9A-BFF047E682DC}" type="slidenum">
              <a:rPr lang="ru-RU" smtClean="0"/>
              <a:pPr/>
              <a:t>1</a:t>
            </a:fld>
            <a:endParaRPr lang="ru-RU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17449F-0F36-4B23-BA9A-BFF047E682DC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17449F-0F36-4B23-BA9A-BFF047E682DC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17449F-0F36-4B23-BA9A-BFF047E682DC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17449F-0F36-4B23-BA9A-BFF047E682DC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17449F-0F36-4B23-BA9A-BFF047E682DC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17449F-0F36-4B23-BA9A-BFF047E682DC}" type="slidenum">
              <a:rPr lang="ru-RU" smtClean="0"/>
              <a:pPr/>
              <a:t>16</a:t>
            </a:fld>
            <a:endParaRPr lang="ru-R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17449F-0F36-4B23-BA9A-BFF047E682DC}" type="slidenum">
              <a:rPr lang="ru-RU" smtClean="0"/>
              <a:pPr/>
              <a:t>17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17449F-0F36-4B23-BA9A-BFF047E682DC}" type="slidenum">
              <a:rPr lang="ru-RU" smtClean="0"/>
              <a:pPr/>
              <a:t>3</a:t>
            </a:fld>
            <a:endParaRPr lang="ru-RU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17449F-0F36-4B23-BA9A-BFF047E682DC}" type="slidenum">
              <a:rPr lang="ru-RU" smtClean="0"/>
              <a:pPr/>
              <a:t>4</a:t>
            </a:fld>
            <a:endParaRPr lang="ru-RU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17449F-0F36-4B23-BA9A-BFF047E682DC}" type="slidenum">
              <a:rPr lang="ru-RU" smtClean="0"/>
              <a:pPr/>
              <a:t>5</a:t>
            </a:fld>
            <a:endParaRPr lang="ru-RU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17449F-0F36-4B23-BA9A-BFF047E682DC}" type="slidenum">
              <a:rPr lang="ru-RU" smtClean="0"/>
              <a:pPr/>
              <a:t>6</a:t>
            </a:fld>
            <a:endParaRPr lang="ru-RU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17449F-0F36-4B23-BA9A-BFF047E682DC}" type="slidenum">
              <a:rPr lang="ru-RU" smtClean="0"/>
              <a:pPr/>
              <a:t>7</a:t>
            </a:fld>
            <a:endParaRPr lang="ru-RU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17449F-0F36-4B23-BA9A-BFF047E682DC}" type="slidenum">
              <a:rPr lang="ru-RU" smtClean="0"/>
              <a:pPr/>
              <a:t>8</a:t>
            </a:fld>
            <a:endParaRPr lang="ru-RU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17449F-0F36-4B23-BA9A-BFF047E682DC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17449F-0F36-4B23-BA9A-BFF047E682DC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95DD5-696A-4CA5-ABE4-BEE4AF20D4B0}" type="datetimeFigureOut">
              <a:rPr lang="ru-RU" smtClean="0"/>
              <a:pPr/>
              <a:t>31.01.2015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51978-EEAA-4484-82BC-F578E61B55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95DD5-696A-4CA5-ABE4-BEE4AF20D4B0}" type="datetimeFigureOut">
              <a:rPr lang="ru-RU" smtClean="0"/>
              <a:pPr/>
              <a:t>31.01.2015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51978-EEAA-4484-82BC-F578E61B55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95DD5-696A-4CA5-ABE4-BEE4AF20D4B0}" type="datetimeFigureOut">
              <a:rPr lang="ru-RU" smtClean="0"/>
              <a:pPr/>
              <a:t>31.01.2015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51978-EEAA-4484-82BC-F578E61B55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95DD5-696A-4CA5-ABE4-BEE4AF20D4B0}" type="datetimeFigureOut">
              <a:rPr lang="ru-RU" smtClean="0"/>
              <a:pPr/>
              <a:t>31.01.2015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51978-EEAA-4484-82BC-F578E61B55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95DD5-696A-4CA5-ABE4-BEE4AF20D4B0}" type="datetimeFigureOut">
              <a:rPr lang="ru-RU" smtClean="0"/>
              <a:pPr/>
              <a:t>31.01.2015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51978-EEAA-4484-82BC-F578E61B55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95DD5-696A-4CA5-ABE4-BEE4AF20D4B0}" type="datetimeFigureOut">
              <a:rPr lang="ru-RU" smtClean="0"/>
              <a:pPr/>
              <a:t>31.01.2015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51978-EEAA-4484-82BC-F578E61B55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95DD5-696A-4CA5-ABE4-BEE4AF20D4B0}" type="datetimeFigureOut">
              <a:rPr lang="ru-RU" smtClean="0"/>
              <a:pPr/>
              <a:t>31.01.2015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51978-EEAA-4484-82BC-F578E61B55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95DD5-696A-4CA5-ABE4-BEE4AF20D4B0}" type="datetimeFigureOut">
              <a:rPr lang="ru-RU" smtClean="0"/>
              <a:pPr/>
              <a:t>31.01.2015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51978-EEAA-4484-82BC-F578E61B55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95DD5-696A-4CA5-ABE4-BEE4AF20D4B0}" type="datetimeFigureOut">
              <a:rPr lang="ru-RU" smtClean="0"/>
              <a:pPr/>
              <a:t>31.01.2015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51978-EEAA-4484-82BC-F578E61B55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95DD5-696A-4CA5-ABE4-BEE4AF20D4B0}" type="datetimeFigureOut">
              <a:rPr lang="ru-RU" smtClean="0"/>
              <a:pPr/>
              <a:t>31.01.2015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51978-EEAA-4484-82BC-F578E61B55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95DD5-696A-4CA5-ABE4-BEE4AF20D4B0}" type="datetimeFigureOut">
              <a:rPr lang="ru-RU" smtClean="0"/>
              <a:pPr/>
              <a:t>31.01.2015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51978-EEAA-4484-82BC-F578E61B55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295DD5-696A-4CA5-ABE4-BEE4AF20D4B0}" type="datetimeFigureOut">
              <a:rPr lang="ru-RU" smtClean="0"/>
              <a:pPr/>
              <a:t>31.01.2015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F51978-EEAA-4484-82BC-F578E61B558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6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alkspb.ru/ulpl/univer_nab.html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7.jpeg"/><Relationship Id="rId4" Type="http://schemas.openxmlformats.org/officeDocument/2006/relationships/hyperlink" Target="http://walkspb.ru/zd/univer_nab17.html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9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gif"/><Relationship Id="rId9" Type="http://schemas.openxmlformats.org/officeDocument/2006/relationships/image" Target="../media/image9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7" Type="http://schemas.openxmlformats.org/officeDocument/2006/relationships/image" Target="../media/image1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7" Type="http://schemas.openxmlformats.org/officeDocument/2006/relationships/image" Target="../media/image2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jpeg"/><Relationship Id="rId5" Type="http://schemas.openxmlformats.org/officeDocument/2006/relationships/image" Target="../media/image20.jpeg"/><Relationship Id="rId4" Type="http://schemas.openxmlformats.org/officeDocument/2006/relationships/image" Target="../media/image19.jpe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jpeg"/><Relationship Id="rId3" Type="http://schemas.openxmlformats.org/officeDocument/2006/relationships/hyperlink" Target="http://ru.wikipedia.org/wiki/%D0%A5%D0%B5%D0%BE%D0%BF%D1%81" TargetMode="External"/><Relationship Id="rId7" Type="http://schemas.openxmlformats.org/officeDocument/2006/relationships/image" Target="../media/image2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ru.wikipedia.org/wiki/%D0%94%D0%BE_%D0%BD._%D1%8D." TargetMode="External"/><Relationship Id="rId5" Type="http://schemas.openxmlformats.org/officeDocument/2006/relationships/hyperlink" Target="http://ru.wikipedia.org/wiki/%D0%A1%D0%B5%D0%BC%D1%8C_%D1%87%D1%83%D0%B4%D0%B5%D1%81_%D1%81%D0%B2%D0%B5%D1%82%D0%B0" TargetMode="External"/><Relationship Id="rId4" Type="http://schemas.openxmlformats.org/officeDocument/2006/relationships/hyperlink" Target="http://ru.wikipedia.org/wiki/%D0%95%D0%B3%D0%B8%D0%BF%D0%B5%D1%82%D1%81%D0%BA%D0%B8%D0%B5_%D0%BF%D0%B8%D1%80%D0%B0%D0%BC%D0%B8%D0%B4%D1%8B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571744"/>
            <a:ext cx="9144000" cy="2000264"/>
          </a:xfrm>
        </p:spPr>
        <p:txBody>
          <a:bodyPr>
            <a:normAutofit/>
          </a:bodyPr>
          <a:lstStyle/>
          <a:p>
            <a:r>
              <a:rPr lang="ru-RU" sz="6000" b="1" dirty="0" smtClean="0">
                <a:solidFill>
                  <a:schemeClr val="tx2"/>
                </a:solidFill>
              </a:rPr>
              <a:t>ПРИЗМА  И ПИРАМИДА</a:t>
            </a:r>
            <a:endParaRPr lang="ru-RU" sz="6000" b="1" dirty="0">
              <a:solidFill>
                <a:schemeClr val="tx2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14348" y="4929198"/>
            <a:ext cx="4143404" cy="1071570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6 класс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Учитель  Михайлова Е.А.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ГОУ СОШ №364</a:t>
            </a:r>
          </a:p>
        </p:txBody>
      </p:sp>
      <p:pic>
        <p:nvPicPr>
          <p:cNvPr id="1026" name="Picture 2" descr="http://www.razumniki.ru/images/articles/avt_metodiki/geometr_tel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285728"/>
            <a:ext cx="3500462" cy="2450325"/>
          </a:xfrm>
          <a:prstGeom prst="rect">
            <a:avLst/>
          </a:prstGeom>
          <a:noFill/>
        </p:spPr>
      </p:pic>
      <p:pic>
        <p:nvPicPr>
          <p:cNvPr id="10242" name="Picture 2" descr="http://t0.gstatic.com/images?q=tbn:ANd9GcQrRc7sZ5V7l4SLhDg9wVgJG6biHP_fPvF4gTGGKGCN8VKctOrBnQ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00760" y="4500570"/>
            <a:ext cx="2295525" cy="2000251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ЗАГАДКА  СФИНКСА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768865"/>
          </a:xfrm>
        </p:spPr>
        <p:txBody>
          <a:bodyPr/>
          <a:lstStyle/>
          <a:p>
            <a:pPr>
              <a:buNone/>
            </a:pPr>
            <a:r>
              <a:rPr lang="ru-RU" sz="1800" dirty="0" smtClean="0"/>
              <a:t>       Загадка Сфинкс звучит  примерно так</a:t>
            </a:r>
            <a:r>
              <a:rPr lang="ru-RU" sz="2000" b="1" i="1" dirty="0" smtClean="0"/>
              <a:t>: «Кто имеет четыре ноги утром, две днем, три вечером, и бывает самым слабым, когда имеет больше всего ног?». </a:t>
            </a:r>
            <a:endParaRPr lang="ru-RU" sz="1800" dirty="0" smtClean="0"/>
          </a:p>
          <a:p>
            <a:endParaRPr lang="ru-RU" sz="1100" dirty="0"/>
          </a:p>
        </p:txBody>
      </p:sp>
      <p:pic>
        <p:nvPicPr>
          <p:cNvPr id="19458" name="Picture 2" descr="http://t0.gstatic.com/images?q=tbn:ANd9GcRBWn00LMUYUIszjhuYqbgKao-eClRBHyq8ehjzcGt5LythP1Dj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6004" y="2928934"/>
            <a:ext cx="2977522" cy="3071834"/>
          </a:xfrm>
          <a:prstGeom prst="rect">
            <a:avLst/>
          </a:prstGeom>
          <a:noFill/>
        </p:spPr>
      </p:pic>
      <p:pic>
        <p:nvPicPr>
          <p:cNvPr id="19462" name="Picture 6" descr="http://www.wonder-world.ru/wp-content/uploads/2008/05/heops1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357554" y="2285992"/>
            <a:ext cx="5238787" cy="392909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86380" y="274638"/>
            <a:ext cx="3857620" cy="3225800"/>
          </a:xfrm>
        </p:spPr>
        <p:txBody>
          <a:bodyPr>
            <a:noAutofit/>
          </a:bodyPr>
          <a:lstStyle/>
          <a:p>
            <a:r>
              <a:rPr lang="ru-RU" sz="3200" dirty="0" smtClean="0"/>
              <a:t> С  1834 году на </a:t>
            </a:r>
            <a:r>
              <a:rPr lang="ru-RU" sz="3200" u="sng" dirty="0" smtClean="0">
                <a:hlinkClick r:id="rId3" tooltip="Университетская набережная"/>
              </a:rPr>
              <a:t>Университетской набережной</a:t>
            </a:r>
            <a:r>
              <a:rPr lang="ru-RU" sz="3200" u="sng" dirty="0" smtClean="0"/>
              <a:t/>
            </a:r>
            <a:br>
              <a:rPr lang="ru-RU" sz="3200" u="sng" dirty="0" smtClean="0"/>
            </a:br>
            <a:r>
              <a:rPr lang="ru-RU" sz="3200" dirty="0" smtClean="0"/>
              <a:t> напротив </a:t>
            </a:r>
            <a:br>
              <a:rPr lang="ru-RU" sz="3200" dirty="0" smtClean="0"/>
            </a:br>
            <a:r>
              <a:rPr lang="ru-RU" sz="3200" dirty="0" smtClean="0">
                <a:hlinkClick r:id="rId4" tooltip="Университетская наб., 17 (Академия художеств)"/>
              </a:rPr>
              <a:t>Академии художеств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256"/>
            <a:ext cx="8229600" cy="1839907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sz="1800" dirty="0" smtClean="0"/>
              <a:t>        Находящиеся сейчас на пристани сфинксы были найдены в 1820 году при раскопках в Фивах. Вскоре их доставили в Александрию для продажи, покупателем оказалось французское правительство. Но за 64 000 рублей сфинксы были уступлены. В 1831 году они оказались приобретены с одобрения Академии художеств и по решению императора Николая I для Санкт-Петербурга русским путешественником А. Н. Муравьёвым. Летом 1834 года сфинксы получили "постоянную прописку" на Университетской набережной.</a:t>
            </a:r>
            <a:endParaRPr lang="ru-RU" sz="1800" dirty="0"/>
          </a:p>
        </p:txBody>
      </p:sp>
      <p:pic>
        <p:nvPicPr>
          <p:cNvPr id="3074" name="Picture 2" descr="http://t1.gstatic.com/images?q=tbn:ANd9GcSsPEUqxaVbZLz7ZB7gO8GAw-hNr5JIVGe7S0lj9AJpdVxmsdLN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00034" y="357166"/>
            <a:ext cx="4587955" cy="3857628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11222"/>
          </a:xfrm>
        </p:spPr>
        <p:txBody>
          <a:bodyPr/>
          <a:lstStyle/>
          <a:p>
            <a:r>
              <a:rPr lang="ru-RU" dirty="0" smtClean="0"/>
              <a:t>Учимся  строить  пирамиду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143240" y="3214686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ru-RU" b="1" i="1" dirty="0" smtClean="0"/>
          </a:p>
        </p:txBody>
      </p:sp>
      <p:pic>
        <p:nvPicPr>
          <p:cNvPr id="27650" name="Picture 2" descr="MA.E10.B9.33/innerimg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57818" y="4214818"/>
            <a:ext cx="2905125" cy="2085976"/>
          </a:xfrm>
          <a:prstGeom prst="rect">
            <a:avLst/>
          </a:prstGeom>
          <a:noFill/>
        </p:spPr>
      </p:pic>
      <p:pic>
        <p:nvPicPr>
          <p:cNvPr id="27656" name="Picture 8" descr="http://t3.gstatic.com/images?q=tbn:ANd9GcTtAB18P8vWCAKsT0Kzxr6Of-T84rF03ZyNJdbjFvC_dJR_RMoESw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86314" y="1357298"/>
            <a:ext cx="4094215" cy="2714644"/>
          </a:xfrm>
          <a:prstGeom prst="rect">
            <a:avLst/>
          </a:prstGeom>
          <a:noFill/>
        </p:spPr>
      </p:pic>
      <p:cxnSp>
        <p:nvCxnSpPr>
          <p:cNvPr id="12" name="Прямая соединительная линия 11"/>
          <p:cNvCxnSpPr/>
          <p:nvPr/>
        </p:nvCxnSpPr>
        <p:spPr>
          <a:xfrm>
            <a:off x="285720" y="5214950"/>
            <a:ext cx="2857520" cy="1588"/>
          </a:xfrm>
          <a:prstGeom prst="line">
            <a:avLst/>
          </a:prstGeom>
          <a:ln w="5715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/>
          <p:nvPr/>
        </p:nvCxnSpPr>
        <p:spPr>
          <a:xfrm flipV="1">
            <a:off x="285720" y="4286256"/>
            <a:ext cx="1571636" cy="928694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/>
          <p:nvPr/>
        </p:nvCxnSpPr>
        <p:spPr>
          <a:xfrm flipV="1">
            <a:off x="3143240" y="4286256"/>
            <a:ext cx="1571636" cy="928694"/>
          </a:xfrm>
          <a:prstGeom prst="line">
            <a:avLst/>
          </a:prstGeom>
          <a:ln w="5715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/>
          <p:cNvCxnSpPr/>
          <p:nvPr/>
        </p:nvCxnSpPr>
        <p:spPr>
          <a:xfrm>
            <a:off x="1857356" y="4286256"/>
            <a:ext cx="2857520" cy="1588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единительная линия 64"/>
          <p:cNvCxnSpPr/>
          <p:nvPr/>
        </p:nvCxnSpPr>
        <p:spPr>
          <a:xfrm flipV="1">
            <a:off x="214282" y="4286256"/>
            <a:ext cx="4429156" cy="928694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единительная линия 66"/>
          <p:cNvCxnSpPr/>
          <p:nvPr/>
        </p:nvCxnSpPr>
        <p:spPr>
          <a:xfrm rot="10800000">
            <a:off x="1857356" y="4286256"/>
            <a:ext cx="1285884" cy="928694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Прямая соединительная линия 68"/>
          <p:cNvCxnSpPr/>
          <p:nvPr/>
        </p:nvCxnSpPr>
        <p:spPr>
          <a:xfrm rot="5400000" flipH="1" flipV="1">
            <a:off x="1107257" y="3321843"/>
            <a:ext cx="2786082" cy="1588"/>
          </a:xfrm>
          <a:prstGeom prst="line">
            <a:avLst/>
          </a:prstGeom>
          <a:ln w="38100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Прямая соединительная линия 72"/>
          <p:cNvCxnSpPr/>
          <p:nvPr/>
        </p:nvCxnSpPr>
        <p:spPr>
          <a:xfrm rot="5400000" flipH="1" flipV="1">
            <a:off x="-250065" y="2464587"/>
            <a:ext cx="3286148" cy="221457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Прямая соединительная линия 75"/>
          <p:cNvCxnSpPr/>
          <p:nvPr/>
        </p:nvCxnSpPr>
        <p:spPr>
          <a:xfrm rot="16200000" flipV="1">
            <a:off x="1178695" y="3250405"/>
            <a:ext cx="3286148" cy="642942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Прямая соединительная линия 78"/>
          <p:cNvCxnSpPr/>
          <p:nvPr/>
        </p:nvCxnSpPr>
        <p:spPr>
          <a:xfrm rot="16200000" flipV="1">
            <a:off x="2428860" y="2000240"/>
            <a:ext cx="2357454" cy="221457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Прямая соединительная линия 81"/>
          <p:cNvCxnSpPr/>
          <p:nvPr/>
        </p:nvCxnSpPr>
        <p:spPr>
          <a:xfrm rot="5400000" flipH="1" flipV="1">
            <a:off x="1000100" y="2786058"/>
            <a:ext cx="2357454" cy="642942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Прямоугольник 83"/>
          <p:cNvSpPr/>
          <p:nvPr/>
        </p:nvSpPr>
        <p:spPr>
          <a:xfrm>
            <a:off x="714348" y="5429264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b="1" i="1" dirty="0" smtClean="0"/>
          </a:p>
          <a:p>
            <a:r>
              <a:rPr lang="ru-RU" b="1" i="1" dirty="0" smtClean="0"/>
              <a:t>ПОМНИМ !</a:t>
            </a:r>
          </a:p>
          <a:p>
            <a:r>
              <a:rPr lang="ru-RU" dirty="0" smtClean="0"/>
              <a:t>Боковые грани–</a:t>
            </a:r>
            <a:r>
              <a:rPr lang="ru-RU" b="1" i="1" dirty="0" smtClean="0"/>
              <a:t> треугольники</a:t>
            </a:r>
          </a:p>
          <a:p>
            <a:r>
              <a:rPr lang="ru-RU" dirty="0" smtClean="0"/>
              <a:t>Основание  - </a:t>
            </a:r>
            <a:r>
              <a:rPr lang="ru-RU" b="1" i="1" dirty="0" smtClean="0"/>
              <a:t>четырехугольник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3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3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3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3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3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3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3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3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3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3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8674" name="Picture 2" descr="http://terepec48.ru/mat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357166"/>
            <a:ext cx="8429684" cy="6286544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0"/>
            <a:ext cx="8229600" cy="1143000"/>
          </a:xfrm>
        </p:spPr>
        <p:txBody>
          <a:bodyPr/>
          <a:lstStyle/>
          <a:p>
            <a:r>
              <a:rPr lang="ru-RU" dirty="0" smtClean="0"/>
              <a:t>Повторим !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57158" y="1142984"/>
          <a:ext cx="8501122" cy="55166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1636"/>
                <a:gridCol w="2286016"/>
                <a:gridCol w="2428892"/>
                <a:gridCol w="2214578"/>
              </a:tblGrid>
              <a:tr h="670336">
                <a:tc>
                  <a:txBody>
                    <a:bodyPr/>
                    <a:lstStyle/>
                    <a:p>
                      <a:r>
                        <a:rPr lang="ru-RU" dirty="0" smtClean="0"/>
                        <a:t> Название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Чертеж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Боковые</a:t>
                      </a:r>
                      <a:r>
                        <a:rPr lang="ru-RU" baseline="0" dirty="0" smtClean="0"/>
                        <a:t> грани</a:t>
                      </a:r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основание</a:t>
                      </a:r>
                      <a:endParaRPr lang="ru-RU" dirty="0"/>
                    </a:p>
                  </a:txBody>
                  <a:tcPr/>
                </a:tc>
              </a:tr>
              <a:tr h="2106771">
                <a:tc>
                  <a:txBody>
                    <a:bodyPr/>
                    <a:lstStyle/>
                    <a:p>
                      <a:r>
                        <a:rPr lang="ru-RU" dirty="0" smtClean="0"/>
                        <a:t> ПРИЗМА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ПРЯМОУГОЛЬНИКИ  </a:t>
                      </a:r>
                    </a:p>
                    <a:p>
                      <a:r>
                        <a:rPr lang="ru-RU" dirty="0" smtClean="0"/>
                        <a:t>   </a:t>
                      </a:r>
                    </a:p>
                    <a:p>
                      <a:r>
                        <a:rPr lang="ru-RU" baseline="0" dirty="0" smtClean="0"/>
                        <a:t> Количество  боковых граней зависит  от  количество сторон  в  основании</a:t>
                      </a:r>
                      <a:endParaRPr lang="ru-R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Два  основания </a:t>
                      </a:r>
                    </a:p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  многоугольники    </a:t>
                      </a:r>
                    </a:p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  ( треугольники, четырехугольники,</a:t>
                      </a:r>
                      <a:r>
                        <a:rPr lang="ru-RU" baseline="0" dirty="0" smtClean="0"/>
                        <a:t> пятиугольники и </a:t>
                      </a:r>
                      <a:r>
                        <a:rPr lang="ru-RU" baseline="0" dirty="0" err="1" smtClean="0"/>
                        <a:t>т.д</a:t>
                      </a:r>
                      <a:r>
                        <a:rPr lang="ru-RU" baseline="0" dirty="0" smtClean="0"/>
                        <a:t>)</a:t>
                      </a:r>
                      <a:endParaRPr lang="ru-RU" dirty="0"/>
                    </a:p>
                  </a:txBody>
                  <a:tcPr/>
                </a:tc>
              </a:tr>
              <a:tr h="388369">
                <a:tc>
                  <a:txBody>
                    <a:bodyPr/>
                    <a:lstStyle/>
                    <a:p>
                      <a:r>
                        <a:rPr lang="ru-RU" dirty="0" smtClean="0"/>
                        <a:t> Пирамида</a:t>
                      </a:r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ТРЕУГОЛЬНИКИ</a:t>
                      </a:r>
                    </a:p>
                    <a:p>
                      <a:endParaRPr lang="ru-RU" dirty="0" smtClean="0"/>
                    </a:p>
                    <a:p>
                      <a:r>
                        <a:rPr lang="ru-RU" baseline="0" dirty="0" smtClean="0"/>
                        <a:t>Количество  боковых граней зависит  от  количество сторон  в  основании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Одно</a:t>
                      </a:r>
                      <a:r>
                        <a:rPr lang="ru-RU" baseline="0" dirty="0" smtClean="0"/>
                        <a:t> основание </a:t>
                      </a:r>
                    </a:p>
                    <a:p>
                      <a:endParaRPr lang="ru-RU" baseline="0" dirty="0" smtClean="0"/>
                    </a:p>
                    <a:p>
                      <a:r>
                        <a:rPr lang="ru-RU" baseline="0" dirty="0" smtClean="0"/>
                        <a:t>многоугольник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Picture 2" descr="http://t3.gstatic.com/images?q=tbn:ANd9GcRBJvuAeFWTOM8QHTKkJrpTbnCxFmKcgp5BtEV5RwYfd_W53BKq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5984" y="2214554"/>
            <a:ext cx="1912883" cy="1928826"/>
          </a:xfrm>
          <a:prstGeom prst="rect">
            <a:avLst/>
          </a:prstGeom>
          <a:noFill/>
        </p:spPr>
      </p:pic>
      <p:pic>
        <p:nvPicPr>
          <p:cNvPr id="6" name="Picture 4" descr="Четырехгранник"/>
          <p:cNvPicPr>
            <a:picLocks noChangeAspect="1" noChangeArrowheads="1"/>
          </p:cNvPicPr>
          <p:nvPr/>
        </p:nvPicPr>
        <p:blipFill>
          <a:blip r:embed="rId4"/>
          <a:srcRect l="47244" t="23622" b="35433"/>
          <a:stretch>
            <a:fillRect/>
          </a:stretch>
        </p:blipFill>
        <p:spPr bwMode="auto">
          <a:xfrm>
            <a:off x="2214546" y="4286255"/>
            <a:ext cx="1857389" cy="2071703"/>
          </a:xfrm>
          <a:prstGeom prst="rect">
            <a:avLst/>
          </a:prstGeom>
          <a:noFill/>
        </p:spPr>
      </p:pic>
      <p:cxnSp>
        <p:nvCxnSpPr>
          <p:cNvPr id="8" name="Прямая соединительная линия 7"/>
          <p:cNvCxnSpPr/>
          <p:nvPr/>
        </p:nvCxnSpPr>
        <p:spPr>
          <a:xfrm rot="5400000">
            <a:off x="857224" y="5357826"/>
            <a:ext cx="228601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rot="5400000">
            <a:off x="3178959" y="5393545"/>
            <a:ext cx="221457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rot="5400000">
            <a:off x="5500694" y="5429264"/>
            <a:ext cx="242889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57232"/>
            <a:ext cx="8229600" cy="1428760"/>
          </a:xfrm>
        </p:spPr>
        <p:txBody>
          <a:bodyPr>
            <a:noAutofit/>
          </a:bodyPr>
          <a:lstStyle/>
          <a:p>
            <a:r>
              <a:rPr lang="ru-RU" sz="2400" b="1" i="1" dirty="0" smtClean="0">
                <a:latin typeface="Brush Script MT" pitchFamily="66" charset="0"/>
              </a:rPr>
              <a:t>Согласно Архимеду, еще в </a:t>
            </a:r>
            <a:r>
              <a:rPr lang="ru-RU" sz="2400" b="1" i="1" dirty="0" smtClean="0">
                <a:latin typeface="Comic Sans MS" pitchFamily="66" charset="0"/>
              </a:rPr>
              <a:t>V</a:t>
            </a:r>
            <a:r>
              <a:rPr lang="ru-RU" sz="2400" b="1" i="1" dirty="0" smtClean="0">
                <a:latin typeface="Brush Script MT" pitchFamily="66" charset="0"/>
              </a:rPr>
              <a:t> до н.э. </a:t>
            </a:r>
            <a:r>
              <a:rPr lang="ru-RU" sz="2400" b="1" i="1" dirty="0" err="1" smtClean="0">
                <a:latin typeface="Brush Script MT" pitchFamily="66" charset="0"/>
              </a:rPr>
              <a:t>Демокрит</a:t>
            </a:r>
            <a:r>
              <a:rPr lang="ru-RU" sz="2400" b="1" i="1" dirty="0" smtClean="0">
                <a:latin typeface="Brush Script MT" pitchFamily="66" charset="0"/>
              </a:rPr>
              <a:t> из </a:t>
            </a:r>
            <a:r>
              <a:rPr lang="ru-RU" sz="2400" b="1" i="1" dirty="0" err="1" smtClean="0">
                <a:latin typeface="Brush Script MT" pitchFamily="66" charset="0"/>
              </a:rPr>
              <a:t>Абдеры</a:t>
            </a:r>
            <a:r>
              <a:rPr lang="ru-RU" sz="2400" b="1" i="1" dirty="0" smtClean="0">
                <a:latin typeface="Brush Script MT" pitchFamily="66" charset="0"/>
              </a:rPr>
              <a:t> установил, что </a:t>
            </a:r>
            <a:r>
              <a:rPr lang="ru-RU" sz="2800" b="1" i="1" dirty="0" smtClean="0">
                <a:solidFill>
                  <a:srgbClr val="C00000"/>
                </a:solidFill>
                <a:latin typeface="Brush Script MT" pitchFamily="66" charset="0"/>
              </a:rPr>
              <a:t>объем пирамиды </a:t>
            </a:r>
            <a:r>
              <a:rPr lang="ru-RU" sz="2400" b="1" i="1" dirty="0" smtClean="0">
                <a:latin typeface="Brush Script MT" pitchFamily="66" charset="0"/>
              </a:rPr>
              <a:t>равен </a:t>
            </a:r>
            <a:r>
              <a:rPr lang="ru-RU" sz="2400" b="1" i="1" dirty="0" smtClean="0">
                <a:solidFill>
                  <a:srgbClr val="C00000"/>
                </a:solidFill>
                <a:latin typeface="Brush Script MT" pitchFamily="66" charset="0"/>
              </a:rPr>
              <a:t>одной трети </a:t>
            </a:r>
            <a:r>
              <a:rPr lang="ru-RU" sz="2800" b="1" i="1" dirty="0" smtClean="0">
                <a:solidFill>
                  <a:srgbClr val="C00000"/>
                </a:solidFill>
                <a:latin typeface="Brush Script MT" pitchFamily="66" charset="0"/>
              </a:rPr>
              <a:t>объема призмы </a:t>
            </a:r>
            <a:r>
              <a:rPr lang="ru-RU" sz="2400" b="1" i="1" dirty="0" smtClean="0">
                <a:latin typeface="Brush Script MT" pitchFamily="66" charset="0"/>
              </a:rPr>
              <a:t>с тем же основанием и той же высотой. Полное доказательство этой теоремы дал </a:t>
            </a:r>
            <a:r>
              <a:rPr lang="ru-RU" sz="2400" b="1" i="1" dirty="0" err="1" smtClean="0">
                <a:latin typeface="Brush Script MT" pitchFamily="66" charset="0"/>
              </a:rPr>
              <a:t>Евдокс</a:t>
            </a:r>
            <a:r>
              <a:rPr lang="ru-RU" sz="2400" b="1" i="1" dirty="0" smtClean="0">
                <a:latin typeface="Brush Script MT" pitchFamily="66" charset="0"/>
              </a:rPr>
              <a:t> </a:t>
            </a:r>
            <a:r>
              <a:rPr lang="ru-RU" sz="2400" b="1" i="1" dirty="0" err="1" smtClean="0">
                <a:latin typeface="Brush Script MT" pitchFamily="66" charset="0"/>
              </a:rPr>
              <a:t>Книдский</a:t>
            </a:r>
            <a:r>
              <a:rPr lang="ru-RU" sz="2400" b="1" i="1" dirty="0" smtClean="0">
                <a:latin typeface="Brush Script MT" pitchFamily="66" charset="0"/>
              </a:rPr>
              <a:t> в </a:t>
            </a:r>
            <a:r>
              <a:rPr lang="ru-RU" sz="2400" b="1" i="1" dirty="0" smtClean="0">
                <a:latin typeface="Comic Sans MS" pitchFamily="66" charset="0"/>
              </a:rPr>
              <a:t>IV </a:t>
            </a:r>
            <a:r>
              <a:rPr lang="ru-RU" sz="2400" b="1" i="1" dirty="0" smtClean="0">
                <a:latin typeface="Brush Script MT" pitchFamily="66" charset="0"/>
              </a:rPr>
              <a:t>до н.э.</a:t>
            </a:r>
            <a:r>
              <a:rPr lang="ru-RU" sz="2400" dirty="0" smtClean="0"/>
              <a:t> </a:t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5500702"/>
            <a:ext cx="8229600" cy="1143009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sz="4000" dirty="0" smtClean="0"/>
              <a:t>              </a:t>
            </a:r>
            <a:r>
              <a:rPr lang="en-US" sz="4000" dirty="0" smtClean="0">
                <a:solidFill>
                  <a:srgbClr val="C00000"/>
                </a:solidFill>
              </a:rPr>
              <a:t>V=S</a:t>
            </a:r>
            <a:r>
              <a:rPr lang="ru-RU" sz="4000" baseline="-25000" dirty="0" smtClean="0">
                <a:solidFill>
                  <a:srgbClr val="C00000"/>
                </a:solidFill>
              </a:rPr>
              <a:t> </a:t>
            </a:r>
            <a:r>
              <a:rPr lang="ru-RU" sz="4000" dirty="0" smtClean="0">
                <a:solidFill>
                  <a:srgbClr val="C00000"/>
                </a:solidFill>
              </a:rPr>
              <a:t>· </a:t>
            </a:r>
            <a:r>
              <a:rPr lang="en-US" sz="4000" dirty="0" smtClean="0">
                <a:solidFill>
                  <a:srgbClr val="C00000"/>
                </a:solidFill>
              </a:rPr>
              <a:t>h</a:t>
            </a:r>
            <a:r>
              <a:rPr lang="ru-RU" sz="4000" dirty="0" smtClean="0">
                <a:solidFill>
                  <a:srgbClr val="C00000"/>
                </a:solidFill>
              </a:rPr>
              <a:t>                 </a:t>
            </a:r>
            <a:r>
              <a:rPr lang="en-US" sz="4000" dirty="0" smtClean="0">
                <a:solidFill>
                  <a:srgbClr val="C00000"/>
                </a:solidFill>
              </a:rPr>
              <a:t>V=</a:t>
            </a:r>
            <a:r>
              <a:rPr lang="ru-RU" sz="4000" dirty="0" smtClean="0">
                <a:solidFill>
                  <a:schemeClr val="accent5">
                    <a:lumMod val="75000"/>
                  </a:schemeClr>
                </a:solidFill>
              </a:rPr>
              <a:t>1/3</a:t>
            </a:r>
            <a:r>
              <a:rPr lang="ru-RU" sz="4000" dirty="0" smtClean="0">
                <a:solidFill>
                  <a:srgbClr val="C00000"/>
                </a:solidFill>
              </a:rPr>
              <a:t> ·</a:t>
            </a:r>
            <a:r>
              <a:rPr lang="en-US" sz="4000" dirty="0" smtClean="0">
                <a:solidFill>
                  <a:srgbClr val="C00000"/>
                </a:solidFill>
              </a:rPr>
              <a:t>S</a:t>
            </a:r>
            <a:r>
              <a:rPr lang="ru-RU" sz="4000" dirty="0" smtClean="0">
                <a:solidFill>
                  <a:srgbClr val="C00000"/>
                </a:solidFill>
              </a:rPr>
              <a:t>· </a:t>
            </a:r>
            <a:r>
              <a:rPr lang="en-US" sz="4000" dirty="0" smtClean="0">
                <a:solidFill>
                  <a:srgbClr val="C00000"/>
                </a:solidFill>
              </a:rPr>
              <a:t>h</a:t>
            </a:r>
            <a:endParaRPr lang="ru-RU" sz="4000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ru-RU" sz="4000" dirty="0" smtClean="0"/>
              <a:t>           </a:t>
            </a:r>
            <a:r>
              <a:rPr lang="en-US" sz="4000" dirty="0" smtClean="0"/>
              <a:t>S</a:t>
            </a:r>
            <a:r>
              <a:rPr lang="ru-RU" sz="4000" dirty="0" smtClean="0"/>
              <a:t>- основания          </a:t>
            </a:r>
            <a:r>
              <a:rPr lang="en-US" sz="4000" dirty="0" smtClean="0"/>
              <a:t>h –</a:t>
            </a:r>
            <a:r>
              <a:rPr lang="ru-RU" sz="4000" dirty="0" smtClean="0"/>
              <a:t>высота </a:t>
            </a:r>
            <a:endParaRPr lang="ru-RU" sz="4000" dirty="0"/>
          </a:p>
        </p:txBody>
      </p:sp>
      <p:pic>
        <p:nvPicPr>
          <p:cNvPr id="4" name="Picture 2" descr="MA.E10.B9.33/innerimg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3438" y="2928934"/>
            <a:ext cx="2905125" cy="2143140"/>
          </a:xfrm>
          <a:prstGeom prst="rect">
            <a:avLst/>
          </a:prstGeom>
          <a:noFill/>
        </p:spPr>
      </p:pic>
      <p:cxnSp>
        <p:nvCxnSpPr>
          <p:cNvPr id="6" name="Прямая соединительная линия 5"/>
          <p:cNvCxnSpPr/>
          <p:nvPr/>
        </p:nvCxnSpPr>
        <p:spPr>
          <a:xfrm rot="5400000">
            <a:off x="3357554" y="4572008"/>
            <a:ext cx="714380" cy="71438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>
            <a:off x="1643042" y="5286388"/>
            <a:ext cx="1714512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flipV="1">
            <a:off x="1643042" y="4572008"/>
            <a:ext cx="785818" cy="714380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2428860" y="4572008"/>
            <a:ext cx="1643074" cy="1588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rot="5400000" flipH="1" flipV="1">
            <a:off x="785786" y="4429132"/>
            <a:ext cx="1714512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rot="5400000" flipH="1" flipV="1">
            <a:off x="2500298" y="4429132"/>
            <a:ext cx="1714512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rot="5400000" flipH="1" flipV="1">
            <a:off x="1643836" y="3785396"/>
            <a:ext cx="1570842" cy="794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flipV="1">
            <a:off x="3357554" y="3000372"/>
            <a:ext cx="714380" cy="57150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>
            <a:off x="1643042" y="3571876"/>
            <a:ext cx="178595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 rot="10800000" flipV="1">
            <a:off x="1643042" y="3000372"/>
            <a:ext cx="785818" cy="57150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>
            <a:off x="2428860" y="3000372"/>
            <a:ext cx="1643074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>
            <a:off x="4143372" y="3000372"/>
            <a:ext cx="192882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>
            <a:off x="4214810" y="4572008"/>
            <a:ext cx="185738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единительная линия 59"/>
          <p:cNvCxnSpPr/>
          <p:nvPr/>
        </p:nvCxnSpPr>
        <p:spPr>
          <a:xfrm rot="5400000" flipH="1" flipV="1">
            <a:off x="3286910" y="3785396"/>
            <a:ext cx="1570842" cy="794"/>
          </a:xfrm>
          <a:prstGeom prst="line">
            <a:avLst/>
          </a:prstGeom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329510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64305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1. №  771 стр. 126</a:t>
            </a:r>
          </a:p>
          <a:p>
            <a:pPr>
              <a:buNone/>
            </a:pPr>
            <a:r>
              <a:rPr lang="ru-RU" dirty="0" smtClean="0"/>
              <a:t>2. № 834 </a:t>
            </a:r>
            <a:r>
              <a:rPr lang="ru-RU" dirty="0" err="1" smtClean="0"/>
              <a:t>стр</a:t>
            </a:r>
            <a:r>
              <a:rPr lang="ru-RU" dirty="0" smtClean="0"/>
              <a:t> . 136</a:t>
            </a:r>
          </a:p>
          <a:p>
            <a:pPr>
              <a:buNone/>
            </a:pPr>
            <a:r>
              <a:rPr lang="ru-RU" dirty="0" smtClean="0"/>
              <a:t>3. Вычислить  объем  пирамиды  Хеопса, если ее высота  147 метров , а в основании лежит  квадрат со стороной 233 метров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 flipV="1">
            <a:off x="785786" y="4572008"/>
            <a:ext cx="728667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cs typeface="Times New Roman" pitchFamily="18" charset="0"/>
              </a:rPr>
              <a:t> </a:t>
            </a:r>
            <a:endParaRPr lang="ru-RU" sz="3200" dirty="0">
              <a:cs typeface="Times New Roman" pitchFamily="18" charset="0"/>
            </a:endParaRPr>
          </a:p>
        </p:txBody>
      </p:sp>
      <p:pic>
        <p:nvPicPr>
          <p:cNvPr id="5" name="Picture 2" descr="http://t1.gstatic.com/images?q=tbn:ANd9GcRUOY-CjKPPq8tKZmrbEyDdAmpn74r-7Buq-8x1XLN8FQ7C8XjWlgFs_yCxV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16" y="714356"/>
            <a:ext cx="1905000" cy="1762126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3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4578" name="Picture 2" descr="http://t2.gstatic.com/images?q=tbn:ANd9GcRR-L3nYzxWQmwoeaq3iMXANVUCe2_hZEuCr_kfY40lyho3IK73Dw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5786" y="642918"/>
            <a:ext cx="7286676" cy="5429288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785794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</a:t>
            </a:r>
            <a:r>
              <a:rPr lang="ru-RU" sz="5400" b="1" i="1" dirty="0" smtClean="0">
                <a:solidFill>
                  <a:schemeClr val="tx2"/>
                </a:solidFill>
              </a:rPr>
              <a:t>Все наше познание начинается с ощущений</a:t>
            </a:r>
          </a:p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                                   </a:t>
            </a:r>
            <a:r>
              <a:rPr lang="ru-RU" b="1" i="1" dirty="0" smtClean="0">
                <a:solidFill>
                  <a:schemeClr val="tx2"/>
                </a:solidFill>
              </a:rPr>
              <a:t>Леонардо да Винчи</a:t>
            </a:r>
            <a:endParaRPr lang="ru-RU" b="1" i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00948" cy="1143000"/>
          </a:xfrm>
        </p:spPr>
        <p:txBody>
          <a:bodyPr>
            <a:normAutofit/>
          </a:bodyPr>
          <a:lstStyle/>
          <a:p>
            <a:r>
              <a:rPr lang="ru-RU" sz="6600" dirty="0" smtClean="0"/>
              <a:t>РАЗВЕРТКИ </a:t>
            </a:r>
            <a:endParaRPr lang="ru-RU" sz="6600" dirty="0"/>
          </a:p>
        </p:txBody>
      </p:sp>
      <p:pic>
        <p:nvPicPr>
          <p:cNvPr id="25602" name="Picture 2" descr="http://t3.gstatic.com/images?q=tbn:ANd9GcTco6MmmWnGUJKP-t8xq3lZZjdWHpxSABfcktxJkVYwJTmQMXHTcQ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1214422"/>
            <a:ext cx="2738442" cy="2100269"/>
          </a:xfrm>
          <a:prstGeom prst="rect">
            <a:avLst/>
          </a:prstGeom>
          <a:noFill/>
        </p:spPr>
      </p:pic>
      <p:pic>
        <p:nvPicPr>
          <p:cNvPr id="25604" name="Picture 4" descr="Развертка призмы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86248" y="1428736"/>
            <a:ext cx="2717340" cy="3000396"/>
          </a:xfrm>
          <a:prstGeom prst="rect">
            <a:avLst/>
          </a:prstGeom>
          <a:noFill/>
        </p:spPr>
      </p:pic>
      <p:pic>
        <p:nvPicPr>
          <p:cNvPr id="9218" name="Picture 2" descr="http://t0.gstatic.com/images?q=tbn:ANd9GcTzzeyj9isOJvO8h4rCBGIB38nrpU7Mzci99Z4Xb4M7etbcAEUC"/>
          <p:cNvPicPr>
            <a:picLocks noChangeAspect="1" noChangeArrowheads="1"/>
          </p:cNvPicPr>
          <p:nvPr/>
        </p:nvPicPr>
        <p:blipFill>
          <a:blip r:embed="rId5"/>
          <a:srcRect l="-1506"/>
          <a:stretch>
            <a:fillRect/>
          </a:stretch>
        </p:blipFill>
        <p:spPr bwMode="auto">
          <a:xfrm>
            <a:off x="6107636" y="3500438"/>
            <a:ext cx="2426775" cy="2343153"/>
          </a:xfrm>
          <a:prstGeom prst="rect">
            <a:avLst/>
          </a:prstGeom>
          <a:noFill/>
        </p:spPr>
      </p:pic>
      <p:pic>
        <p:nvPicPr>
          <p:cNvPr id="9220" name="Picture 4" descr="http://t1.gstatic.com/images?q=tbn:ANd9GcSKHwpoT8EBfRmEAyfGZ5dZ1Ti2z7DRejK2E0wbHg_FzV0J2NNA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500430" y="3643314"/>
            <a:ext cx="2928958" cy="2214578"/>
          </a:xfrm>
          <a:prstGeom prst="rect">
            <a:avLst/>
          </a:prstGeom>
          <a:noFill/>
        </p:spPr>
      </p:pic>
      <p:pic>
        <p:nvPicPr>
          <p:cNvPr id="9222" name="Picture 6" descr="http://t3.gstatic.com/images?q=tbn:ANd9GcT5y-W8TIfW-d5E0J6MrTl3M-AIQa0MA3uvptT41PzP5ppaOsBH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429388" y="714356"/>
            <a:ext cx="2000264" cy="1817733"/>
          </a:xfrm>
          <a:prstGeom prst="rect">
            <a:avLst/>
          </a:prstGeom>
          <a:noFill/>
        </p:spPr>
      </p:pic>
      <p:pic>
        <p:nvPicPr>
          <p:cNvPr id="9224" name="Picture 8" descr="http://t2.gstatic.com/images?q=tbn:ANd9GcSf9GsAK6pdalARANNb5_Gzn-Q6heGx72HpdZBcZzr7TO-d6jXTqQ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500034" y="3571876"/>
            <a:ext cx="2838450" cy="1609726"/>
          </a:xfrm>
          <a:prstGeom prst="rect">
            <a:avLst/>
          </a:prstGeom>
          <a:noFill/>
        </p:spPr>
      </p:pic>
      <p:pic>
        <p:nvPicPr>
          <p:cNvPr id="9226" name="Picture 10" descr="http://t0.gstatic.com/images?q=tbn:ANd9GcSPDZTsQvC_Xv4BDIp8mKRwm_vDZPtEp6nZs-IyCAJKGjH6O6gj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6500826" y="3714752"/>
            <a:ext cx="1943100" cy="1724025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71440" y="335010"/>
          <a:ext cx="8143964" cy="5760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14874"/>
                <a:gridCol w="3929090"/>
              </a:tblGrid>
              <a:tr h="1532324"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           </a:t>
                      </a:r>
                    </a:p>
                    <a:p>
                      <a:r>
                        <a:rPr lang="ru-RU" sz="3200" dirty="0" smtClean="0"/>
                        <a:t>          ПРИЗМА</a:t>
                      </a:r>
                    </a:p>
                    <a:p>
                      <a:endParaRPr lang="ru-RU" sz="3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       </a:t>
                      </a:r>
                    </a:p>
                    <a:p>
                      <a:r>
                        <a:rPr lang="ru-RU" sz="3200" dirty="0" smtClean="0"/>
                        <a:t>    ПИРАМИДА</a:t>
                      </a:r>
                      <a:endParaRPr lang="ru-RU" sz="3200" dirty="0"/>
                    </a:p>
                  </a:txBody>
                  <a:tcPr/>
                </a:tc>
              </a:tr>
              <a:tr h="4182716">
                <a:tc>
                  <a:txBody>
                    <a:bodyPr/>
                    <a:lstStyle/>
                    <a:p>
                      <a:r>
                        <a:rPr lang="ru-RU" dirty="0" smtClean="0"/>
                        <a:t>Боковые</a:t>
                      </a:r>
                      <a:r>
                        <a:rPr lang="ru-RU" baseline="0" dirty="0" smtClean="0"/>
                        <a:t> грани– </a:t>
                      </a:r>
                      <a:r>
                        <a:rPr lang="ru-RU" b="1" i="1" baseline="0" dirty="0" smtClean="0"/>
                        <a:t>прямоугольники;</a:t>
                      </a:r>
                    </a:p>
                    <a:p>
                      <a:endParaRPr lang="ru-RU" b="1" i="1" baseline="0" dirty="0" smtClean="0"/>
                    </a:p>
                    <a:p>
                      <a:endParaRPr lang="ru-RU" b="1" i="1" baseline="0" dirty="0" smtClean="0"/>
                    </a:p>
                    <a:p>
                      <a:r>
                        <a:rPr lang="ru-RU" baseline="0" dirty="0" smtClean="0"/>
                        <a:t>Верхние и нижнее основание  - </a:t>
                      </a:r>
                    </a:p>
                    <a:p>
                      <a:r>
                        <a:rPr lang="ru-RU" b="1" i="1" baseline="0" dirty="0" smtClean="0"/>
                        <a:t>равные  многоугольники</a:t>
                      </a:r>
                    </a:p>
                    <a:p>
                      <a:endParaRPr lang="ru-RU" b="1" i="1" baseline="0" dirty="0" smtClean="0"/>
                    </a:p>
                    <a:p>
                      <a:endParaRPr lang="ru-RU" b="1" i="1" baseline="0" dirty="0" smtClean="0"/>
                    </a:p>
                    <a:p>
                      <a:r>
                        <a:rPr lang="ru-RU" baseline="0" dirty="0" smtClean="0"/>
                        <a:t>Название </a:t>
                      </a:r>
                      <a:r>
                        <a:rPr lang="ru-RU" b="1" baseline="0" dirty="0" smtClean="0"/>
                        <a:t>ПРИЗМЫ</a:t>
                      </a:r>
                      <a:r>
                        <a:rPr lang="ru-RU" baseline="0" dirty="0" smtClean="0"/>
                        <a:t> зависит  от основания:</a:t>
                      </a:r>
                    </a:p>
                    <a:p>
                      <a:r>
                        <a:rPr lang="ru-RU" baseline="0" dirty="0" smtClean="0"/>
                        <a:t>Если   основание </a:t>
                      </a:r>
                      <a:r>
                        <a:rPr lang="ru-RU" b="1" i="1" baseline="0" dirty="0" smtClean="0">
                          <a:solidFill>
                            <a:srgbClr val="C00000"/>
                          </a:solidFill>
                        </a:rPr>
                        <a:t>треугольник, </a:t>
                      </a:r>
                      <a:r>
                        <a:rPr lang="ru-RU" baseline="0" dirty="0" smtClean="0"/>
                        <a:t>то </a:t>
                      </a:r>
                      <a:r>
                        <a:rPr lang="ru-RU" b="1" i="1" baseline="0" dirty="0" smtClean="0">
                          <a:solidFill>
                            <a:srgbClr val="C00000"/>
                          </a:solidFill>
                        </a:rPr>
                        <a:t>треугольная</a:t>
                      </a:r>
                      <a:r>
                        <a:rPr lang="ru-RU" baseline="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ru-RU" baseline="0" dirty="0" smtClean="0"/>
                        <a:t> призма ,</a:t>
                      </a:r>
                    </a:p>
                    <a:p>
                      <a:r>
                        <a:rPr lang="ru-RU" baseline="0" dirty="0" smtClean="0"/>
                        <a:t> если основание </a:t>
                      </a:r>
                      <a:r>
                        <a:rPr lang="ru-RU" b="1" i="1" baseline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четырехугольник </a:t>
                      </a:r>
                      <a:r>
                        <a:rPr lang="ru-RU" baseline="0" dirty="0" smtClean="0"/>
                        <a:t>– призма  </a:t>
                      </a:r>
                      <a:r>
                        <a:rPr lang="ru-RU" b="1" i="1" baseline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четырехугольная</a:t>
                      </a:r>
                      <a:endParaRPr lang="ru-RU" b="1" i="1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Боковые</a:t>
                      </a:r>
                      <a:r>
                        <a:rPr lang="ru-RU" baseline="0" dirty="0" smtClean="0"/>
                        <a:t> грани–</a:t>
                      </a:r>
                      <a:r>
                        <a:rPr lang="ru-RU" b="1" i="1" baseline="0" dirty="0" smtClean="0"/>
                        <a:t> треугольники</a:t>
                      </a:r>
                    </a:p>
                    <a:p>
                      <a:endParaRPr lang="ru-RU" b="1" i="1" baseline="0" dirty="0" smtClean="0"/>
                    </a:p>
                    <a:p>
                      <a:endParaRPr lang="ru-RU" b="1" i="1" baseline="0" dirty="0" smtClean="0"/>
                    </a:p>
                    <a:p>
                      <a:r>
                        <a:rPr lang="ru-RU" baseline="0" dirty="0" smtClean="0"/>
                        <a:t>Основание  - </a:t>
                      </a:r>
                      <a:r>
                        <a:rPr lang="ru-RU" b="1" i="1" baseline="0" dirty="0" smtClean="0"/>
                        <a:t>многоугольник</a:t>
                      </a:r>
                    </a:p>
                    <a:p>
                      <a:endParaRPr lang="ru-RU" b="1" i="1" baseline="0" dirty="0" smtClean="0"/>
                    </a:p>
                    <a:p>
                      <a:endParaRPr lang="ru-RU" b="1" i="1" baseline="0" dirty="0" smtClean="0"/>
                    </a:p>
                    <a:p>
                      <a:endParaRPr lang="ru-RU" b="1" i="1" baseline="0" dirty="0" smtClean="0"/>
                    </a:p>
                    <a:p>
                      <a:r>
                        <a:rPr lang="ru-RU" baseline="0" dirty="0" smtClean="0"/>
                        <a:t>Название  </a:t>
                      </a:r>
                      <a:r>
                        <a:rPr lang="ru-RU" b="1" baseline="0" dirty="0" smtClean="0"/>
                        <a:t> ПИРАМИДЫ   </a:t>
                      </a:r>
                      <a:r>
                        <a:rPr lang="ru-RU" baseline="0" dirty="0" smtClean="0"/>
                        <a:t>зависит  от основания:</a:t>
                      </a:r>
                    </a:p>
                    <a:p>
                      <a:r>
                        <a:rPr lang="ru-RU" baseline="0" dirty="0" smtClean="0"/>
                        <a:t>Если   основание </a:t>
                      </a:r>
                      <a:r>
                        <a:rPr lang="ru-RU" b="1" i="1" baseline="0" dirty="0" smtClean="0">
                          <a:solidFill>
                            <a:srgbClr val="C00000"/>
                          </a:solidFill>
                        </a:rPr>
                        <a:t>треугольник, </a:t>
                      </a:r>
                      <a:r>
                        <a:rPr lang="ru-RU" baseline="0" dirty="0" smtClean="0"/>
                        <a:t>то </a:t>
                      </a:r>
                      <a:r>
                        <a:rPr lang="ru-RU" b="1" i="1" baseline="0" dirty="0" smtClean="0">
                          <a:solidFill>
                            <a:srgbClr val="C00000"/>
                          </a:solidFill>
                        </a:rPr>
                        <a:t>треугольная </a:t>
                      </a:r>
                      <a:r>
                        <a:rPr lang="ru-RU" b="1" i="1" baseline="0" dirty="0" smtClean="0"/>
                        <a:t> </a:t>
                      </a:r>
                      <a:r>
                        <a:rPr lang="ru-RU" baseline="0" dirty="0" smtClean="0"/>
                        <a:t>пирамида, </a:t>
                      </a:r>
                    </a:p>
                    <a:p>
                      <a:r>
                        <a:rPr lang="ru-RU" baseline="0" dirty="0" smtClean="0"/>
                        <a:t>если основание </a:t>
                      </a:r>
                      <a:r>
                        <a:rPr lang="ru-RU" b="1" i="1" baseline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четырехугольник </a:t>
                      </a:r>
                      <a:r>
                        <a:rPr lang="ru-RU" b="1" i="1" baseline="0" dirty="0" smtClean="0"/>
                        <a:t>– </a:t>
                      </a:r>
                      <a:r>
                        <a:rPr lang="ru-RU" baseline="0" dirty="0" smtClean="0"/>
                        <a:t>пирамида </a:t>
                      </a:r>
                      <a:r>
                        <a:rPr lang="ru-RU" b="1" i="1" baseline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четырехугольная</a:t>
                      </a:r>
                      <a:endParaRPr lang="ru-RU" b="1" i="1" dirty="0" smtClean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7200" dirty="0" smtClean="0"/>
              <a:t>ПРИЗМА</a:t>
            </a:r>
            <a:endParaRPr lang="ru-RU" sz="7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098" name="Picture 2" descr="http://t0.gstatic.com/images?q=tbn:ANd9GcREbgNNeh0gHp1bxnVPICwOe_eDbD56jwBa43nJCtuFzlmFLDRrHQ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0"/>
            <a:ext cx="1677833" cy="2357462"/>
          </a:xfrm>
          <a:prstGeom prst="rect">
            <a:avLst/>
          </a:prstGeom>
          <a:noFill/>
        </p:spPr>
      </p:pic>
      <p:pic>
        <p:nvPicPr>
          <p:cNvPr id="4100" name="Picture 4" descr="http://t1.gstatic.com/images?q=tbn:ANd9GcR3O4xBve0x_iK7NcWUlt7IMNLnLniu0lEfNxSaLrZoBNuTmUWN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57488" y="4071942"/>
            <a:ext cx="3643338" cy="1797164"/>
          </a:xfrm>
          <a:prstGeom prst="rect">
            <a:avLst/>
          </a:prstGeom>
          <a:noFill/>
        </p:spPr>
      </p:pic>
      <p:pic>
        <p:nvPicPr>
          <p:cNvPr id="4102" name="Picture 6" descr="http://t1.gstatic.com/images?q=tbn:ANd9GcT3H7fs3G8GM-89q18Fdp9J5r0P7y7LvxNtzQezI97DDozALO5b"/>
          <p:cNvPicPr>
            <a:picLocks noChangeAspect="1" noChangeArrowheads="1"/>
          </p:cNvPicPr>
          <p:nvPr/>
        </p:nvPicPr>
        <p:blipFill>
          <a:blip r:embed="rId5"/>
          <a:srcRect t="18265"/>
          <a:stretch>
            <a:fillRect/>
          </a:stretch>
        </p:blipFill>
        <p:spPr bwMode="auto">
          <a:xfrm>
            <a:off x="7215206" y="468089"/>
            <a:ext cx="1781175" cy="2094137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1571604" y="2071678"/>
            <a:ext cx="685804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/>
              <a:t>Термин "призма" греческого происхождения и буквально означает "отпиленное" (тело)</a:t>
            </a:r>
          </a:p>
        </p:txBody>
      </p:sp>
      <p:pic>
        <p:nvPicPr>
          <p:cNvPr id="4104" name="Picture 8" descr="Шестигранник"/>
          <p:cNvPicPr>
            <a:picLocks noChangeAspect="1" noChangeArrowheads="1"/>
          </p:cNvPicPr>
          <p:nvPr/>
        </p:nvPicPr>
        <p:blipFill>
          <a:blip r:embed="rId6"/>
          <a:srcRect l="55118" t="19685" r="-11811" b="31496"/>
          <a:stretch>
            <a:fillRect/>
          </a:stretch>
        </p:blipFill>
        <p:spPr bwMode="auto">
          <a:xfrm>
            <a:off x="0" y="3500438"/>
            <a:ext cx="3143272" cy="2706897"/>
          </a:xfrm>
          <a:prstGeom prst="rect">
            <a:avLst/>
          </a:prstGeom>
          <a:noFill/>
        </p:spPr>
      </p:pic>
      <p:pic>
        <p:nvPicPr>
          <p:cNvPr id="7170" name="Picture 2" descr="http://t3.gstatic.com/images?q=tbn:ANd9GcQ5pdqCnt24jZ6FOABRQ_baqk5qVF0laAf3WruktYz1cz-rX7Rzww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429388" y="3571876"/>
            <a:ext cx="2466975" cy="1847851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mtClean="0"/>
              <a:t>Учимся  строить  </a:t>
            </a:r>
            <a:r>
              <a:rPr lang="ru-RU" dirty="0" smtClean="0"/>
              <a:t>треугольную призму</a:t>
            </a:r>
            <a:endParaRPr lang="ru-RU" dirty="0"/>
          </a:p>
        </p:txBody>
      </p:sp>
      <p:pic>
        <p:nvPicPr>
          <p:cNvPr id="1026" name="Picture 2" descr="http://t3.gstatic.com/images?q=tbn:ANd9GcRBJvuAeFWTOM8QHTKkJrpTbnCxFmKcgp5BtEV5RwYfd_W53BKq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29256" y="1142984"/>
            <a:ext cx="2975596" cy="3000396"/>
          </a:xfrm>
          <a:prstGeom prst="rect">
            <a:avLst/>
          </a:prstGeom>
          <a:noFill/>
        </p:spPr>
      </p:pic>
      <p:sp>
        <p:nvSpPr>
          <p:cNvPr id="1028" name="AutoShape 4" descr="data:image/jpg;base64,/9j/4AAQSkZJRgABAQAAAQABAAD/2wCEAAkGBhEGERUTDw8TFBERGR0UGRAYFxcVDxgWHxwXFx8aHhkbHCgqIyUqGhseKzssJCgrLDg4GyYzQDwqQTIuOCkBCQoKBQUFDQUFDSkYEhgpKSkpKSkpKSkpKSkpKSkpKSkpKSkpKSkpKSkpKSkpKSkpKSkpKSkpKSkpKSkpKSkpKf/AABEIAHkAZAMBIgACEQEDEQH/xAAcAAEBAQADAQEBAAAAAAAAAAAABQQCAwcBBgj/xAA+EAABAwIEAgUHCgYDAAAAAAABAgMRAAUEEiExE0EyNVF0swcUFiJVlNIGFTRCUmFxc5G0I1SBk6HRM8Hh/8QAFAEBAAAAAAAAAAAAAAAAAAAAAP/EABQRAQAAAAAAAAAAAAAAAAAAAAD/2gAMAwEAAhEDEQA/APRPlTY279jcMhxLZKGMQtBW2l1sLDmCGqFaEEEg7GDoUmCO62/J23Y3MhdswjbzcBbXBZMTMKScgzIVBhUDYggEEDZi+scP3bE+Jga23K2+e5VIVkebkodiYmJSRIzIVAlMiYBkEJIDJ6F272dhPd2fhp6F272dhPd2fhrXaLl85IlSeG8j1XWZzFtyASmYEjWQqACCDzrdQRvQu3ezsJ7uz8NPQu3ezsJ7uz8NWaUEb0Lt3s7Ce7s/DT0Lt3s7Ce7s/DVmlBG9C7d7Ownu7Pw09C7d7Ownu7Pw1ZpQRvQu3ezsJ7uz8NYbl8nbdgsqEWzCOPOSENcFkTESpRyHKhMiVQdwACSAbNyuXmeVCE8R5ycjUxMRKlGDlQmRKoO4ABJAK223zLMpas7zkFbsRMTCQJOVCZMJkxJMklRIfz75Xvk8zZca2lLbUrYStZQ2lpsrLjo9VCdAAAANzAElRklVTy9dYtd2T4r9KD2HF9Y4fu2J8TA1bqJi+scP3bE+Jgat0E65W1Tqg6wQnEIEAmci078NcfV1MHUpJkTqFdttuSbik+qULQcq2lRnQreDH3agjQggitlTrnbC8oOsEIxCBAUZyLTvw1xuneDukmRzCgo0rHbbkLiD6pQ4g5VtKjOhW8GNwRqCNCCDWygUpSgVhuVz8zyobTxH3JyNTG0SpRg5UCRJg7gAEkA8LjcVIUGcOAp9QnWS20gyOIuCNNDCZBUQQIAUU9lutLdtzFMqccgreVHGcInVRAG0mAAAJgACg+W22+Y5lLVnecguOxExMJAk5UJkwmTEkySVE7qUoPA/L11i13ZPiv0p5eusWu7J8V+lB7Di+scP3bE+Jgat1ExfWOH7tifEwNW6BSlKCXd7cpz+Nh4GJbHqyYQ4NTwln7JPPUpJkcwdVvuCLkjMiRBKVIIhaFDdKhyI/wDRIIJ1VLuFuW2vj4aA8ICkEw28kfVV2EclcttiRQVKnXG4qSoM4cBT6hOsltpBkcRcEaaGEyCoggQApSc5v3nwCMKmX1dJKwYYAJBU6AeRBASCCojQwCpO+3W5NuSQklSlHMtxUFxazAKlEACdANAAAAAAAAAW+3JtySEkqUo5luKguLWYBUogAbACAAAAAAAAK1UpQKUpQeB+XrrFruyfFfpTy9dYtd2T4r9KD2HF9Y4fu2J8TA1bqJi+scP3bE+Jgat0ClKUClKUESx/Scd+a3+3Yq3USx/Scd+a3+3Yq3QKUpQKUpQeB+XrrFruyfFfpTy9dYtd2T4r9KD17HvJZuOGzKSmcPiAJIEni4HQTVnzpGbJnTn3ySM8fhvWS8WZF3CSQkOsqztOlIUW19sHcEaEcx2GCOm2PIxTiuKy2jGNiFaAqKdgtCyJKD/jUHUUFBOMbXmhxBydKFA5d9+zY79ldPzxh/5hr+4n/ddiLe03nytIHE6cJSM+/S013O/aa6PmDC/yrH9pH+qDSrGNoyy4gZ+jKgM223buNu2vvnSM2TOnPvkkZ4/DeuC7e05kzNIPD6EpScm3R002G3YK5eZN5+Jw0cTbiZRxI2jNE0EK0XJlnFY7M82P4qN1pB0YZB59tXPPmsufioybZ8wyT+MxUC02jD4jFY7Ph2VHjI1LaCdWGSdx2kn+tXfm1nJw+C3w9+HkTw53nLEUHNWMbRllxAz9GVAZttu3cbdtcXrizhjlW82lX2VKSD+hNF29pzJmaQeH0JSk5NujppsNuwVwxFpYxaszjDS1faUhKlfqRQdjWPafBKHUKCdSQoEAa7wdNj+lPPmsufioybZ8wyT+MxXFi2M4YKCGW0hYhQShIChroQBrud+2p9zLWFSnDtYdpa3NU4fKkNATq4sAaJB5xJMAamg8g8ubCsVj2lNoUtJwyfWSkqT/AMjx3A7KV7Ta7SLcjKVFSicyldEEwBokaJSAAABsAN9SVBvqfeLYbgmW1BD7cqaeicq45jmk7KTzHYYIoUoMNsuYuAIUnI62crjJMqSeWvNJGoPMdhkDdU+52w4opcaUEPt9FyJSRzQsc0ns5GCNRXK2XMY8EKTkebMOMkypJ5EHmk7hXMdhBADdSlKCJY/pOO/Nb/bsVbqJY/pOO/Nb/bsVboFKVNuV24Cg0wEuYhezc+qkfbXGyR+p0A3oOVzuZwxS2ykLxDnRRMJCditZGyR/k6DU1ztlsFvBJVndcOZx4iFKPLTkkDQDkO3UlbLYLeCSordcOZx4iFKV/wBADQAaAf1J20ClKUClKUCp9zthxRS40oIfb6LkSCDuhY5pPZ2gEQQKoUoMNsuYx4UlScjzejjJMlJ5EHmk7hXP7iCBuqbd7crE5XGClOIa6KjISpMgqbUQD6qgOwwYVBIFaLdcE3FJKQUqScq21QHELESlQBOuo2JBBBBIIJCdY/pOO/Nb/bsVbqJY/pOO/Nb/AG7Fd9wuK1r4GGgvHVSyJbZSfrK7SeSdzvoATQfbhcVKXwMNBeOqlES2yg/WV2k8kzJ+4AkaLdbEW1MJkqVqpxUF1aualGNTr+A2AAgV9t1vRbUZUySSVKWrVxazupR5k/psBAAA1UClKUClKUClKUClKUCp1wtylKD2HKUvpEGZDbqBJ4a4B7TCoJSSYkFQVRpQfkbfjXncRikMtLbdecbVmcR6rSAy0gqMGFHMlQASogkTOUE1+kt1vRbUZUSSSVKWoy4tR3Uo8yf02AgAAaa+0ClKUClKUClKUH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1030" name="AutoShape 6" descr="data:image/jpg;base64,/9j/4AAQSkZJRgABAQAAAQABAAD/2wCEAAkGBhEGERUTDw8TFBERGR0UGRAYFxcVDxgWHxwXFx8aHhkbHCgqIyUqGhseKzssJCgrLDg4GyYzQDwqQTIuOCkBCQoKBQUFDQUFDSkYEhgpKSkpKSkpKSkpKSkpKSkpKSkpKSkpKSkpKSkpKSkpKSkpKSkpKSkpKSkpKSkpKSkpKf/AABEIAHkAZAMBIgACEQEDEQH/xAAcAAEBAQADAQEBAAAAAAAAAAAABQQCAwcBBgj/xAA+EAABAwIEAgUHCgYDAAAAAAABAgMRAAUEEiExE0EyNVF0swcUFiJVlNIGFTRCUmFxc5G0I1SBk6HRM8Hh/8QAFAEBAAAAAAAAAAAAAAAAAAAAAP/EABQRAQAAAAAAAAAAAAAAAAAAAAD/2gAMAwEAAhEDEQA/APRPlTY279jcMhxLZKGMQtBW2l1sLDmCGqFaEEEg7GDoUmCO62/J23Y3MhdswjbzcBbXBZMTMKScgzIVBhUDYggEEDZi+scP3bE+Jga23K2+e5VIVkebkodiYmJSRIzIVAlMiYBkEJIDJ6F272dhPd2fhp6F272dhPd2fhrXaLl85IlSeG8j1XWZzFtyASmYEjWQqACCDzrdQRvQu3ezsJ7uz8NPQu3ezsJ7uz8NWaUEb0Lt3s7Ce7s/DT0Lt3s7Ce7s/DVmlBG9C7d7Ownu7Pw09C7d7Ownu7Pw1ZpQRvQu3ezsJ7uz8NYbl8nbdgsqEWzCOPOSENcFkTESpRyHKhMiVQdwACSAbNyuXmeVCE8R5ycjUxMRKlGDlQmRKoO4ABJAK223zLMpas7zkFbsRMTCQJOVCZMJkxJMklRIfz75Xvk8zZca2lLbUrYStZQ2lpsrLjo9VCdAAAANzAElRklVTy9dYtd2T4r9KD2HF9Y4fu2J8TA1bqJi+scP3bE+Jgat0E65W1Tqg6wQnEIEAmci078NcfV1MHUpJkTqFdttuSbik+qULQcq2lRnQreDH3agjQggitlTrnbC8oOsEIxCBAUZyLTvw1xuneDukmRzCgo0rHbbkLiD6pQ4g5VtKjOhW8GNwRqCNCCDWygUpSgVhuVz8zyobTxH3JyNTG0SpRg5UCRJg7gAEkA8LjcVIUGcOAp9QnWS20gyOIuCNNDCZBUQQIAUU9lutLdtzFMqccgreVHGcInVRAG0mAAAJgACg+W22+Y5lLVnecguOxExMJAk5UJkwmTEkySVE7qUoPA/L11i13ZPiv0p5eusWu7J8V+lB7Di+scP3bE+Jgat1ExfWOH7tifEwNW6BSlKCXd7cpz+Nh4GJbHqyYQ4NTwln7JPPUpJkcwdVvuCLkjMiRBKVIIhaFDdKhyI/wDRIIJ1VLuFuW2vj4aA8ICkEw28kfVV2EclcttiRQVKnXG4qSoM4cBT6hOsltpBkcRcEaaGEyCoggQApSc5v3nwCMKmX1dJKwYYAJBU6AeRBASCCojQwCpO+3W5NuSQklSlHMtxUFxazAKlEACdANAAAAAAAAAW+3JtySEkqUo5luKguLWYBUogAbACAAAAAAAAK1UpQKUpQeB+XrrFruyfFfpTy9dYtd2T4r9KD2HF9Y4fu2J8TA1bqJi+scP3bE+Jgat0ClKUClKUESx/Scd+a3+3Yq3USx/Scd+a3+3Yq3QKUpQKUpQeB+XrrFruyfFfpTy9dYtd2T4r9KD17HvJZuOGzKSmcPiAJIEni4HQTVnzpGbJnTn3ySM8fhvWS8WZF3CSQkOsqztOlIUW19sHcEaEcx2GCOm2PIxTiuKy2jGNiFaAqKdgtCyJKD/jUHUUFBOMbXmhxBydKFA5d9+zY79ldPzxh/5hr+4n/ddiLe03nytIHE6cJSM+/S013O/aa6PmDC/yrH9pH+qDSrGNoyy4gZ+jKgM223buNu2vvnSM2TOnPvkkZ4/DeuC7e05kzNIPD6EpScm3R002G3YK5eZN5+Jw0cTbiZRxI2jNE0EK0XJlnFY7M82P4qN1pB0YZB59tXPPmsufioybZ8wyT+MxUC02jD4jFY7Ph2VHjI1LaCdWGSdx2kn+tXfm1nJw+C3w9+HkTw53nLEUHNWMbRllxAz9GVAZttu3cbdtcXrizhjlW82lX2VKSD+hNF29pzJmaQeH0JSk5NujppsNuwVwxFpYxaszjDS1faUhKlfqRQdjWPafBKHUKCdSQoEAa7wdNj+lPPmsufioybZ8wyT+MxXFi2M4YKCGW0hYhQShIChroQBrud+2p9zLWFSnDtYdpa3NU4fKkNATq4sAaJB5xJMAamg8g8ubCsVj2lNoUtJwyfWSkqT/AMjx3A7KV7Ta7SLcjKVFSicyldEEwBokaJSAAABsAN9SVBvqfeLYbgmW1BD7cqaeicq45jmk7KTzHYYIoUoMNsuYuAIUnI62crjJMqSeWvNJGoPMdhkDdU+52w4opcaUEPt9FyJSRzQsc0ns5GCNRXK2XMY8EKTkebMOMkypJ5EHmk7hXMdhBADdSlKCJY/pOO/Nb/bsVbqJY/pOO/Nb/bsVboFKVNuV24Cg0wEuYhezc+qkfbXGyR+p0A3oOVzuZwxS2ykLxDnRRMJCditZGyR/k6DU1ztlsFvBJVndcOZx4iFKPLTkkDQDkO3UlbLYLeCSordcOZx4iFKV/wBADQAaAf1J20ClKUClKUCp9zthxRS40oIfb6LkSCDuhY5pPZ2gEQQKoUoMNsuYx4UlScjzejjJMlJ5EHmk7hXP7iCBuqbd7crE5XGClOIa6KjISpMgqbUQD6qgOwwYVBIFaLdcE3FJKQUqScq21QHELESlQBOuo2JBBBBIIJCdY/pOO/Nb/bsVbqJY/pOO/Nb/AG7Fd9wuK1r4GGgvHVSyJbZSfrK7SeSdzvoATQfbhcVKXwMNBeOqlES2yg/WV2k8kzJ+4AkaLdbEW1MJkqVqpxUF1aualGNTr+A2AAgV9t1vRbUZUySSVKWrVxazupR5k/psBAAA1UClKUClKUClKUClKUCp1wtylKD2HKUvpEGZDbqBJ4a4B7TCoJSSYkFQVRpQfkbfjXncRikMtLbdecbVmcR6rSAy0gqMGFHMlQASogkTOUE1+kt1vRbUZUSSSVKWoy4tR3Uo8yf02AgAAaa+0ClKUClKUClKUH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pic>
        <p:nvPicPr>
          <p:cNvPr id="1032" name="Picture 8" descr="http://1.bp.blogspot.com/_oMmdVmeEuwI/TGu5YSk-nxI/AAAAAAAAAC0/Ls1LEhCg9-A/s200/pris18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0034" y="4857760"/>
            <a:ext cx="1190625" cy="1447801"/>
          </a:xfrm>
          <a:prstGeom prst="rect">
            <a:avLst/>
          </a:prstGeom>
          <a:noFill/>
        </p:spPr>
      </p:pic>
      <p:cxnSp>
        <p:nvCxnSpPr>
          <p:cNvPr id="49" name="Прямая соединительная линия 48"/>
          <p:cNvCxnSpPr/>
          <p:nvPr/>
        </p:nvCxnSpPr>
        <p:spPr>
          <a:xfrm rot="16200000" flipH="1">
            <a:off x="2357422" y="4500570"/>
            <a:ext cx="71438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Прямоугольник 70"/>
          <p:cNvSpPr/>
          <p:nvPr/>
        </p:nvSpPr>
        <p:spPr>
          <a:xfrm>
            <a:off x="4143372" y="4357694"/>
            <a:ext cx="45720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</a:t>
            </a:r>
            <a:r>
              <a:rPr lang="ru-RU" sz="2800" b="1" i="1" dirty="0" smtClean="0"/>
              <a:t>Помним ! </a:t>
            </a:r>
          </a:p>
          <a:p>
            <a:r>
              <a:rPr lang="ru-RU" sz="2000" b="1" i="1" dirty="0" smtClean="0"/>
              <a:t>1.</a:t>
            </a:r>
            <a:r>
              <a:rPr lang="ru-RU" sz="2000" dirty="0" smtClean="0"/>
              <a:t>Верхние и нижнее основание  - </a:t>
            </a:r>
          </a:p>
          <a:p>
            <a:r>
              <a:rPr lang="ru-RU" sz="2000" b="1" i="1" dirty="0" smtClean="0"/>
              <a:t>равные   треугольники</a:t>
            </a:r>
          </a:p>
          <a:p>
            <a:endParaRPr lang="ru-RU" sz="2000" b="1" i="1" dirty="0" smtClean="0"/>
          </a:p>
          <a:p>
            <a:r>
              <a:rPr lang="ru-RU" sz="2000" b="1" i="1" dirty="0" smtClean="0"/>
              <a:t>2.</a:t>
            </a:r>
            <a:r>
              <a:rPr lang="ru-RU" sz="2000" dirty="0" smtClean="0"/>
              <a:t> Боковые грани– </a:t>
            </a:r>
            <a:r>
              <a:rPr lang="ru-RU" sz="2000" b="1" i="1" dirty="0" smtClean="0"/>
              <a:t>прямоугольники</a:t>
            </a:r>
          </a:p>
          <a:p>
            <a:endParaRPr lang="ru-RU" b="1" i="1" dirty="0" smtClean="0"/>
          </a:p>
        </p:txBody>
      </p:sp>
      <p:cxnSp>
        <p:nvCxnSpPr>
          <p:cNvPr id="73" name="Прямая соединительная линия 72"/>
          <p:cNvCxnSpPr/>
          <p:nvPr/>
        </p:nvCxnSpPr>
        <p:spPr>
          <a:xfrm rot="5400000">
            <a:off x="-35751" y="2750339"/>
            <a:ext cx="2071702" cy="158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Прямая соединительная линия 74"/>
          <p:cNvCxnSpPr/>
          <p:nvPr/>
        </p:nvCxnSpPr>
        <p:spPr>
          <a:xfrm>
            <a:off x="1000100" y="3786190"/>
            <a:ext cx="1143008" cy="928694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Прямая соединительная линия 76"/>
          <p:cNvCxnSpPr/>
          <p:nvPr/>
        </p:nvCxnSpPr>
        <p:spPr>
          <a:xfrm>
            <a:off x="1000100" y="3786190"/>
            <a:ext cx="2428892" cy="1588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Прямая соединительная линия 77"/>
          <p:cNvCxnSpPr/>
          <p:nvPr/>
        </p:nvCxnSpPr>
        <p:spPr>
          <a:xfrm>
            <a:off x="1000100" y="1714488"/>
            <a:ext cx="1143008" cy="928694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Прямая соединительная линия 85"/>
          <p:cNvCxnSpPr/>
          <p:nvPr/>
        </p:nvCxnSpPr>
        <p:spPr>
          <a:xfrm flipV="1">
            <a:off x="2143108" y="3786190"/>
            <a:ext cx="1285884" cy="928694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Прямая соединительная линия 87"/>
          <p:cNvCxnSpPr/>
          <p:nvPr/>
        </p:nvCxnSpPr>
        <p:spPr>
          <a:xfrm rot="5400000" flipH="1" flipV="1">
            <a:off x="1107257" y="3679033"/>
            <a:ext cx="2071702" cy="158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Прямая соединительная линия 90"/>
          <p:cNvCxnSpPr/>
          <p:nvPr/>
        </p:nvCxnSpPr>
        <p:spPr>
          <a:xfrm rot="5400000">
            <a:off x="2393935" y="2749545"/>
            <a:ext cx="2071702" cy="158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Прямая соединительная линия 91"/>
          <p:cNvCxnSpPr/>
          <p:nvPr/>
        </p:nvCxnSpPr>
        <p:spPr>
          <a:xfrm>
            <a:off x="1000100" y="1714488"/>
            <a:ext cx="2428892" cy="158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Прямая соединительная линия 92"/>
          <p:cNvCxnSpPr/>
          <p:nvPr/>
        </p:nvCxnSpPr>
        <p:spPr>
          <a:xfrm flipV="1">
            <a:off x="2143108" y="1714488"/>
            <a:ext cx="1285884" cy="928694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3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3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3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3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3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3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3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3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3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8" name="Picture 4" descr="http://t1.gstatic.com/images?q=tbn:ANd9GcRUb9YyFLO7dWtuokdK-tAhlE36tC55wMeZaoMxw5HXfUMyvXmptcSMl6krGQ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472" y="428604"/>
            <a:ext cx="7500990" cy="570211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600" dirty="0" smtClean="0"/>
              <a:t>          ПИРАМИДА</a:t>
            </a:r>
            <a:endParaRPr lang="ru-RU" sz="6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6386" name="Picture 2" descr="http://t0.gstatic.com/images?q=tbn:ANd9GcRya4T5K1YkiwnkQyyfMvqkDEmed8_wCaFJfSarVG51bjKHYnkr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71802" y="1571612"/>
            <a:ext cx="2733675" cy="1666875"/>
          </a:xfrm>
          <a:prstGeom prst="rect">
            <a:avLst/>
          </a:prstGeom>
          <a:noFill/>
        </p:spPr>
      </p:pic>
      <p:pic>
        <p:nvPicPr>
          <p:cNvPr id="17410" name="Picture 2" descr="http://milogiya.narod.ru/2/i5.jpg"/>
          <p:cNvPicPr>
            <a:picLocks noChangeAspect="1" noChangeArrowheads="1"/>
          </p:cNvPicPr>
          <p:nvPr/>
        </p:nvPicPr>
        <p:blipFill>
          <a:blip r:embed="rId4"/>
          <a:srcRect t="5847"/>
          <a:stretch>
            <a:fillRect/>
          </a:stretch>
        </p:blipFill>
        <p:spPr bwMode="auto">
          <a:xfrm>
            <a:off x="285720" y="3482439"/>
            <a:ext cx="3952875" cy="3161271"/>
          </a:xfrm>
          <a:prstGeom prst="rect">
            <a:avLst/>
          </a:prstGeom>
          <a:noFill/>
        </p:spPr>
      </p:pic>
      <p:pic>
        <p:nvPicPr>
          <p:cNvPr id="17412" name="Picture 4" descr="Четырехгранник"/>
          <p:cNvPicPr>
            <a:picLocks noChangeAspect="1" noChangeArrowheads="1"/>
          </p:cNvPicPr>
          <p:nvPr/>
        </p:nvPicPr>
        <p:blipFill>
          <a:blip r:embed="rId5"/>
          <a:srcRect l="47244" t="23622" b="35433"/>
          <a:stretch>
            <a:fillRect/>
          </a:stretch>
        </p:blipFill>
        <p:spPr bwMode="auto">
          <a:xfrm>
            <a:off x="5000628" y="3714752"/>
            <a:ext cx="2928957" cy="2275616"/>
          </a:xfrm>
          <a:prstGeom prst="rect">
            <a:avLst/>
          </a:prstGeom>
          <a:noFill/>
        </p:spPr>
      </p:pic>
      <p:pic>
        <p:nvPicPr>
          <p:cNvPr id="8194" name="Picture 2" descr="http://t1.gstatic.com/images?q=tbn:ANd9GcR--G8g5fiDhQFg-2m1pSSgo_ckILtEV1udyXUZGNjUAGnaLcAZ_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143636" y="1571612"/>
            <a:ext cx="2628900" cy="1743076"/>
          </a:xfrm>
          <a:prstGeom prst="rect">
            <a:avLst/>
          </a:prstGeom>
          <a:noFill/>
        </p:spPr>
      </p:pic>
      <p:pic>
        <p:nvPicPr>
          <p:cNvPr id="9218" name="Picture 2" descr="http://s005.radikal.ru/i210/1010/a9/a0d33e4b6547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1399" y="0"/>
            <a:ext cx="2786057" cy="2786058"/>
          </a:xfrm>
          <a:prstGeom prst="rect">
            <a:avLst/>
          </a:prstGeom>
          <a:noFill/>
        </p:spPr>
      </p:pic>
      <p:pic>
        <p:nvPicPr>
          <p:cNvPr id="9" name="Picture 4" descr="Четырехгранник"/>
          <p:cNvPicPr>
            <a:picLocks noChangeAspect="1" noChangeArrowheads="1"/>
          </p:cNvPicPr>
          <p:nvPr/>
        </p:nvPicPr>
        <p:blipFill>
          <a:blip r:embed="rId5"/>
          <a:srcRect l="47244" t="23622" b="35433"/>
          <a:stretch>
            <a:fillRect/>
          </a:stretch>
        </p:blipFill>
        <p:spPr bwMode="auto">
          <a:xfrm>
            <a:off x="5153028" y="3867152"/>
            <a:ext cx="2928957" cy="2275616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6615130" cy="1417638"/>
          </a:xfrm>
        </p:spPr>
        <p:txBody>
          <a:bodyPr/>
          <a:lstStyle/>
          <a:p>
            <a:r>
              <a:rPr lang="ru-RU" dirty="0" smtClean="0"/>
              <a:t>Пирамида  Хеопса</a:t>
            </a:r>
            <a:endParaRPr lang="ru-RU" dirty="0"/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85720" y="4786322"/>
            <a:ext cx="807249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/>
              <a:t>Пирами́да </a:t>
            </a:r>
            <a:r>
              <a:rPr lang="ru-RU" sz="2000" b="1" dirty="0" err="1" smtClean="0">
                <a:hlinkClick r:id="rId3" tooltip="Хеопс"/>
              </a:rPr>
              <a:t>Хео́пса</a:t>
            </a:r>
            <a:r>
              <a:rPr lang="ru-RU" sz="2000" b="1" dirty="0" smtClean="0"/>
              <a:t> (</a:t>
            </a:r>
            <a:r>
              <a:rPr lang="ru-RU" sz="2000" b="1" dirty="0" err="1" smtClean="0"/>
              <a:t>Хуфу</a:t>
            </a:r>
            <a:r>
              <a:rPr lang="ru-RU" sz="2000" b="1" dirty="0" smtClean="0"/>
              <a:t>)</a:t>
            </a:r>
            <a:r>
              <a:rPr lang="ru-RU" sz="2000" dirty="0" smtClean="0"/>
              <a:t> — крупнейшая из </a:t>
            </a:r>
            <a:r>
              <a:rPr lang="ru-RU" sz="2000" dirty="0" smtClean="0">
                <a:hlinkClick r:id="rId4" tooltip="Египетские пирамиды"/>
              </a:rPr>
              <a:t>египетских пирамид</a:t>
            </a:r>
            <a:r>
              <a:rPr lang="ru-RU" sz="2000" dirty="0" smtClean="0"/>
              <a:t>, единственное из </a:t>
            </a:r>
            <a:r>
              <a:rPr lang="ru-RU" sz="2000" u="sng" dirty="0" smtClean="0">
                <a:hlinkClick r:id="rId5" tooltip="Семь чудес света"/>
              </a:rPr>
              <a:t>«Семи чудес света»</a:t>
            </a:r>
            <a:r>
              <a:rPr lang="ru-RU" sz="2000" dirty="0" smtClean="0"/>
              <a:t>, сохранившееся до наших дней. Предполагается, что строительство, продолжавшееся двадцать лет, началось около 2560 года </a:t>
            </a:r>
            <a:r>
              <a:rPr lang="ru-RU" sz="2000" dirty="0" smtClean="0">
                <a:hlinkClick r:id="rId6" tooltip="До н. э."/>
              </a:rPr>
              <a:t>до н. </a:t>
            </a:r>
            <a:r>
              <a:rPr lang="ru-RU" sz="2000" dirty="0" smtClean="0"/>
              <a:t>э. Ее  высота 147 метров, а в основании лежит квадрат со стороной 233 метров.  Сто  тысяч рабов 30 лет  строили эту пирамиду.</a:t>
            </a:r>
            <a:endParaRPr lang="ru-RU" sz="2000" dirty="0"/>
          </a:p>
        </p:txBody>
      </p:sp>
      <p:pic>
        <p:nvPicPr>
          <p:cNvPr id="7172" name="Picture 4" descr="http://t3.gstatic.com/images?q=tbn:ANd9GcT3HGbDVF5dXdkVurc0_e0HhaegnIqMyTyqqdQckiS1IW8O5gyo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28597" y="1285860"/>
            <a:ext cx="5072098" cy="3406080"/>
          </a:xfrm>
          <a:prstGeom prst="rect">
            <a:avLst/>
          </a:prstGeom>
          <a:noFill/>
        </p:spPr>
      </p:pic>
      <p:pic>
        <p:nvPicPr>
          <p:cNvPr id="7178" name="Picture 10" descr="http://t2.gstatic.com/images?q=tbn:ANd9GcTiLQuVUsZOeFgfPQIGuSYbX9gx-NhA6oJAT9eXhawH1Fjph0PH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500826" y="714356"/>
            <a:ext cx="1857388" cy="344461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567</TotalTime>
  <Words>428</Words>
  <Application>Microsoft Office PowerPoint</Application>
  <PresentationFormat>Презентация на цял екран (4:3)</PresentationFormat>
  <Paragraphs>107</Paragraphs>
  <Slides>17</Slides>
  <Notes>16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Заглавия на слайдовете</vt:lpstr>
      </vt:variant>
      <vt:variant>
        <vt:i4>17</vt:i4>
      </vt:variant>
    </vt:vector>
  </HeadingPairs>
  <TitlesOfParts>
    <vt:vector size="18" baseType="lpstr">
      <vt:lpstr>Тема Office</vt:lpstr>
      <vt:lpstr>ПРИЗМА  И ПИРАМИДА</vt:lpstr>
      <vt:lpstr>Презентация на PowerPoint</vt:lpstr>
      <vt:lpstr>РАЗВЕРТКИ </vt:lpstr>
      <vt:lpstr>Презентация на PowerPoint</vt:lpstr>
      <vt:lpstr>ПРИЗМА</vt:lpstr>
      <vt:lpstr>Учимся  строить  треугольную призму</vt:lpstr>
      <vt:lpstr>Презентация на PowerPoint</vt:lpstr>
      <vt:lpstr>          ПИРАМИДА</vt:lpstr>
      <vt:lpstr>Пирамида  Хеопса</vt:lpstr>
      <vt:lpstr> ЗАГАДКА  СФИНКСА </vt:lpstr>
      <vt:lpstr> С  1834 году на Университетской набережной  напротив  Академии художеств</vt:lpstr>
      <vt:lpstr>Учимся  строить  пирамиду</vt:lpstr>
      <vt:lpstr>Презентация на PowerPoint</vt:lpstr>
      <vt:lpstr>Повторим !</vt:lpstr>
      <vt:lpstr>Согласно Архимеду, еще в V до н.э. Демокрит из Абдеры установил, что объем пирамиды равен одной трети объема призмы с тем же основанием и той же высотой. Полное доказательство этой теоремы дал Евдокс Книдский в IV до н.э.  </vt:lpstr>
      <vt:lpstr>Презентация на PowerPoint</vt:lpstr>
      <vt:lpstr>Презентация на PowerPoint</vt:lpstr>
    </vt:vector>
  </TitlesOfParts>
  <Company>Семья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ПРИЗМА  И ПИРАМИДА</dc:title>
  <dc:creator>Алексей</dc:creator>
  <cp:lastModifiedBy>didi</cp:lastModifiedBy>
  <cp:revision>63</cp:revision>
  <dcterms:created xsi:type="dcterms:W3CDTF">2011-02-01T20:08:25Z</dcterms:created>
  <dcterms:modified xsi:type="dcterms:W3CDTF">2015-01-31T20:43:12Z</dcterms:modified>
</cp:coreProperties>
</file>